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0" r:id="rId1"/>
  </p:sldMasterIdLst>
  <p:notesMasterIdLst>
    <p:notesMasterId r:id="rId22"/>
  </p:notesMasterIdLst>
  <p:sldIdLst>
    <p:sldId id="449" r:id="rId2"/>
    <p:sldId id="450" r:id="rId3"/>
    <p:sldId id="451" r:id="rId4"/>
    <p:sldId id="429" r:id="rId5"/>
    <p:sldId id="452" r:id="rId6"/>
    <p:sldId id="259" r:id="rId7"/>
    <p:sldId id="435" r:id="rId8"/>
    <p:sldId id="432" r:id="rId9"/>
    <p:sldId id="444" r:id="rId10"/>
    <p:sldId id="445" r:id="rId11"/>
    <p:sldId id="446" r:id="rId12"/>
    <p:sldId id="447" r:id="rId13"/>
    <p:sldId id="448" r:id="rId14"/>
    <p:sldId id="421" r:id="rId15"/>
    <p:sldId id="261" r:id="rId16"/>
    <p:sldId id="349" r:id="rId17"/>
    <p:sldId id="453" r:id="rId18"/>
    <p:sldId id="454" r:id="rId19"/>
    <p:sldId id="455" r:id="rId20"/>
    <p:sldId id="456" r:id="rId21"/>
  </p:sldIdLst>
  <p:sldSz cx="9144000" cy="6858000" type="screen4x3"/>
  <p:notesSz cx="6858000" cy="9144000"/>
  <p:embeddedFontLst>
    <p:embeddedFont>
      <p:font typeface="NikoshBAN" panose="02000000000000000000" pitchFamily="2" charset="0"/>
      <p:regular r:id="rId23"/>
    </p:embeddedFont>
    <p:embeddedFont>
      <p:font typeface="Cambria Math" panose="02040503050406030204" pitchFamily="18" charset="0"/>
      <p:regular r:id="rId24"/>
    </p:embeddedFont>
    <p:embeddedFont>
      <p:font typeface="SutonnyMJ" pitchFamily="2" charset="0"/>
      <p:regular r:id="rId25"/>
      <p:bold r:id="rId26"/>
      <p:italic r:id="rId27"/>
      <p:boldItalic r:id="rId28"/>
    </p:embeddedFont>
    <p:embeddedFont>
      <p:font typeface="Garamond" panose="02020404030301010803" pitchFamily="18" charset="0"/>
      <p:regular r:id="rId29"/>
      <p:bold r:id="rId30"/>
      <p:italic r:id="rId31"/>
    </p:embeddedFont>
    <p:embeddedFont>
      <p:font typeface="Calibri Light" panose="020F0302020204030204" pitchFamily="34" charset="0"/>
      <p:regular r:id="rId32"/>
      <p:italic r:id="rId33"/>
    </p:embeddedFont>
    <p:embeddedFont>
      <p:font typeface="Verdana" panose="020B0604030504040204" pitchFamily="34" charset="0"/>
      <p:regular r:id="rId34"/>
      <p:bold r:id="rId35"/>
      <p:italic r:id="rId36"/>
      <p:boldItalic r:id="rId37"/>
    </p:embeddedFont>
    <p:embeddedFont>
      <p:font typeface="Book Antiqua" panose="02040602050305030304" pitchFamily="18" charset="0"/>
      <p:regular r:id="rId38"/>
      <p:bold r:id="rId39"/>
      <p:italic r:id="rId40"/>
      <p:boldItalic r:id="rId41"/>
    </p:embeddedFon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66"/>
    <a:srgbClr val="571DA5"/>
    <a:srgbClr val="CC99FF"/>
    <a:srgbClr val="913168"/>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2" autoAdjust="0"/>
    <p:restoredTop sz="85714" autoAdjust="0"/>
  </p:normalViewPr>
  <p:slideViewPr>
    <p:cSldViewPr>
      <p:cViewPr varScale="1">
        <p:scale>
          <a:sx n="64" d="100"/>
          <a:sy n="64" d="100"/>
        </p:scale>
        <p:origin x="1566" y="54"/>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5" d="100"/>
        <a:sy n="65" d="100"/>
      </p:scale>
      <p:origin x="0" y="-19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C94531-D9EE-4CBE-BE7A-D4EFAEF184A0}" type="datetimeFigureOut">
              <a:rPr lang="en-US" smtClean="0"/>
              <a:t>11/16/2024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5F83ED-3470-446B-B3FD-7303312EAC10}" type="slidenum">
              <a:rPr lang="en-US" smtClean="0"/>
              <a:t>‹#›</a:t>
            </a:fld>
            <a:endParaRPr lang="en-US"/>
          </a:p>
        </p:txBody>
      </p:sp>
    </p:spTree>
    <p:extLst>
      <p:ext uri="{BB962C8B-B14F-4D97-AF65-F5344CB8AC3E}">
        <p14:creationId xmlns:p14="http://schemas.microsoft.com/office/powerpoint/2010/main" val="1660207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dirty="0" smtClean="0"/>
              <a:t>Ending slide.</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532213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F83ED-3470-446B-B3FD-7303312EAC10}" type="slidenum">
              <a:rPr lang="en-US" smtClean="0"/>
              <a:t>4</a:t>
            </a:fld>
            <a:endParaRPr lang="en-US"/>
          </a:p>
        </p:txBody>
      </p:sp>
    </p:spTree>
    <p:extLst>
      <p:ext uri="{BB962C8B-B14F-4D97-AF65-F5344CB8AC3E}">
        <p14:creationId xmlns:p14="http://schemas.microsoft.com/office/powerpoint/2010/main" val="361344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F83ED-3470-446B-B3FD-7303312EAC10}" type="slidenum">
              <a:rPr lang="en-US" smtClean="0"/>
              <a:t>6</a:t>
            </a:fld>
            <a:endParaRPr lang="en-US"/>
          </a:p>
        </p:txBody>
      </p:sp>
    </p:spTree>
    <p:extLst>
      <p:ext uri="{BB962C8B-B14F-4D97-AF65-F5344CB8AC3E}">
        <p14:creationId xmlns:p14="http://schemas.microsoft.com/office/powerpoint/2010/main" val="4185293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পানির প্রবাহের মত তাপমাত্রাও উপরের</a:t>
            </a:r>
            <a:r>
              <a:rPr lang="bn-IN" baseline="0" dirty="0" smtClean="0"/>
              <a:t> দিক থেকে নিচের দিকে প্রবাহিত হয় । </a:t>
            </a:r>
            <a:endParaRPr lang="en-US" dirty="0"/>
          </a:p>
        </p:txBody>
      </p:sp>
      <p:sp>
        <p:nvSpPr>
          <p:cNvPr id="4" name="Slide Number Placeholder 3"/>
          <p:cNvSpPr>
            <a:spLocks noGrp="1"/>
          </p:cNvSpPr>
          <p:nvPr>
            <p:ph type="sldNum" sz="quarter" idx="10"/>
          </p:nvPr>
        </p:nvSpPr>
        <p:spPr/>
        <p:txBody>
          <a:bodyPr/>
          <a:lstStyle/>
          <a:p>
            <a:fld id="{3D5F83ED-3470-446B-B3FD-7303312EAC10}" type="slidenum">
              <a:rPr lang="en-US" smtClean="0"/>
              <a:t>7</a:t>
            </a:fld>
            <a:endParaRPr lang="en-US"/>
          </a:p>
        </p:txBody>
      </p:sp>
    </p:spTree>
    <p:extLst>
      <p:ext uri="{BB962C8B-B14F-4D97-AF65-F5344CB8AC3E}">
        <p14:creationId xmlns:p14="http://schemas.microsoft.com/office/powerpoint/2010/main" val="3923847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প্রশ্ন</a:t>
            </a:r>
            <a:r>
              <a:rPr lang="en-US" baseline="0" dirty="0" smtClean="0"/>
              <a:t> </a:t>
            </a:r>
            <a:r>
              <a:rPr lang="en-US" baseline="0" dirty="0" err="1" smtClean="0"/>
              <a:t>করতে</a:t>
            </a:r>
            <a:r>
              <a:rPr lang="en-US" baseline="0" dirty="0" smtClean="0"/>
              <a:t> </a:t>
            </a:r>
            <a:r>
              <a:rPr lang="en-US" baseline="0" dirty="0" err="1" smtClean="0"/>
              <a:t>পারেনঃ</a:t>
            </a:r>
            <a:r>
              <a:rPr lang="en-US" baseline="0" dirty="0" smtClean="0"/>
              <a:t> </a:t>
            </a:r>
            <a:r>
              <a:rPr lang="bn-IN" baseline="0" dirty="0" smtClean="0"/>
              <a:t>১। </a:t>
            </a:r>
            <a:r>
              <a:rPr lang="en-US" baseline="0" dirty="0" err="1" smtClean="0"/>
              <a:t>কোন</a:t>
            </a:r>
            <a:r>
              <a:rPr lang="en-US" baseline="0" dirty="0" smtClean="0"/>
              <a:t> </a:t>
            </a:r>
            <a:r>
              <a:rPr lang="en-US" baseline="0" dirty="0" err="1" smtClean="0"/>
              <a:t>পাত্রে</a:t>
            </a:r>
            <a:r>
              <a:rPr lang="en-US" baseline="0" dirty="0" smtClean="0"/>
              <a:t> </a:t>
            </a:r>
            <a:r>
              <a:rPr lang="en-US" baseline="0" dirty="0" err="1" smtClean="0"/>
              <a:t>পানির</a:t>
            </a:r>
            <a:r>
              <a:rPr lang="en-US" baseline="0" dirty="0" smtClean="0"/>
              <a:t> </a:t>
            </a:r>
            <a:r>
              <a:rPr lang="en-US" baseline="0" dirty="0" err="1" smtClean="0"/>
              <a:t>উচ্চতা</a:t>
            </a:r>
            <a:r>
              <a:rPr lang="en-US" baseline="0" dirty="0" smtClean="0"/>
              <a:t> </a:t>
            </a:r>
            <a:r>
              <a:rPr lang="en-US" baseline="0" dirty="0" err="1" smtClean="0"/>
              <a:t>বেশি</a:t>
            </a:r>
            <a:r>
              <a:rPr lang="en-US" baseline="0" dirty="0" smtClean="0"/>
              <a:t> ?</a:t>
            </a:r>
            <a:r>
              <a:rPr lang="bn-IN" baseline="0" dirty="0" smtClean="0"/>
              <a:t> ২। কর্ক খুলে দিলে পানি কোন পাত্রের দিকে যাবে ? </a:t>
            </a:r>
            <a:r>
              <a:rPr lang="en-US" baseline="0" dirty="0" smtClean="0"/>
              <a:t> </a:t>
            </a:r>
            <a:r>
              <a:rPr lang="en-US" dirty="0" err="1" smtClean="0"/>
              <a:t>আস্তে</a:t>
            </a:r>
            <a:r>
              <a:rPr lang="en-US" dirty="0" smtClean="0"/>
              <a:t> </a:t>
            </a:r>
            <a:r>
              <a:rPr lang="en-US" dirty="0" err="1" smtClean="0"/>
              <a:t>আস্তে</a:t>
            </a:r>
            <a:r>
              <a:rPr lang="en-US" dirty="0" smtClean="0"/>
              <a:t> </a:t>
            </a:r>
            <a:r>
              <a:rPr lang="en-US" dirty="0" err="1" smtClean="0"/>
              <a:t>ক্লিক</a:t>
            </a:r>
            <a:r>
              <a:rPr lang="en-US" baseline="0" dirty="0" smtClean="0"/>
              <a:t> </a:t>
            </a:r>
            <a:r>
              <a:rPr lang="en-US" baseline="0" dirty="0" err="1" smtClean="0"/>
              <a:t>করে</a:t>
            </a:r>
            <a:r>
              <a:rPr lang="en-US" baseline="0" dirty="0" smtClean="0"/>
              <a:t> </a:t>
            </a:r>
            <a:r>
              <a:rPr lang="en-US" baseline="0" dirty="0" err="1" smtClean="0"/>
              <a:t>থেমে</a:t>
            </a:r>
            <a:r>
              <a:rPr lang="en-US" baseline="0" dirty="0" smtClean="0"/>
              <a:t> </a:t>
            </a:r>
            <a:r>
              <a:rPr lang="en-US" baseline="0" dirty="0" err="1" smtClean="0"/>
              <a:t>থেমে</a:t>
            </a:r>
            <a:r>
              <a:rPr lang="en-US" baseline="0" dirty="0" smtClean="0"/>
              <a:t> </a:t>
            </a:r>
            <a:r>
              <a:rPr lang="en-US" baseline="0" dirty="0" err="1" smtClean="0"/>
              <a:t>পানির</a:t>
            </a:r>
            <a:r>
              <a:rPr lang="en-US" baseline="0" dirty="0" smtClean="0"/>
              <a:t> </a:t>
            </a:r>
            <a:r>
              <a:rPr lang="en-US" baseline="0" dirty="0" err="1" smtClean="0"/>
              <a:t>নিম্নমুখী</a:t>
            </a:r>
            <a:r>
              <a:rPr lang="en-US" baseline="0" dirty="0" smtClean="0"/>
              <a:t> </a:t>
            </a:r>
            <a:r>
              <a:rPr lang="en-US" baseline="0" dirty="0" err="1" smtClean="0"/>
              <a:t>প্রবাহে</a:t>
            </a:r>
            <a:r>
              <a:rPr lang="en-US" baseline="0" dirty="0" smtClean="0"/>
              <a:t> </a:t>
            </a:r>
            <a:r>
              <a:rPr lang="en-US" baseline="0" dirty="0" err="1" smtClean="0"/>
              <a:t>স্টপকর্ক</a:t>
            </a:r>
            <a:r>
              <a:rPr lang="en-US" baseline="0" dirty="0" smtClean="0"/>
              <a:t> </a:t>
            </a:r>
            <a:r>
              <a:rPr lang="en-US" baseline="0" dirty="0" err="1" smtClean="0"/>
              <a:t>খুলে</a:t>
            </a:r>
            <a:r>
              <a:rPr lang="en-US" baseline="0" dirty="0" smtClean="0"/>
              <a:t> </a:t>
            </a:r>
            <a:r>
              <a:rPr lang="en-US" baseline="0" dirty="0" err="1" smtClean="0"/>
              <a:t>দেওয়ায়</a:t>
            </a:r>
            <a:r>
              <a:rPr lang="en-US" baseline="0" dirty="0" smtClean="0"/>
              <a:t> </a:t>
            </a:r>
            <a:r>
              <a:rPr lang="en-US" baseline="0" dirty="0" err="1" smtClean="0"/>
              <a:t>সাথে</a:t>
            </a:r>
            <a:r>
              <a:rPr lang="en-US" baseline="0" dirty="0" smtClean="0"/>
              <a:t> </a:t>
            </a:r>
            <a:r>
              <a:rPr lang="en-US" baseline="0" dirty="0" err="1" smtClean="0"/>
              <a:t>সাথে</a:t>
            </a:r>
            <a:r>
              <a:rPr lang="en-US" baseline="0" dirty="0" smtClean="0"/>
              <a:t> </a:t>
            </a:r>
            <a:r>
              <a:rPr lang="en-US" baseline="0" dirty="0" err="1" smtClean="0"/>
              <a:t>উচ্চতর</a:t>
            </a:r>
            <a:r>
              <a:rPr lang="en-US" baseline="0" dirty="0" smtClean="0"/>
              <a:t> </a:t>
            </a:r>
            <a:r>
              <a:rPr lang="en-US" baseline="0" dirty="0" err="1" smtClean="0"/>
              <a:t>তল</a:t>
            </a:r>
            <a:r>
              <a:rPr lang="en-US" baseline="0" dirty="0" smtClean="0"/>
              <a:t> </a:t>
            </a:r>
            <a:r>
              <a:rPr lang="en-US" baseline="0" dirty="0" err="1" smtClean="0"/>
              <a:t>থেকে</a:t>
            </a:r>
            <a:r>
              <a:rPr lang="en-US" baseline="0" dirty="0" smtClean="0"/>
              <a:t> </a:t>
            </a:r>
            <a:r>
              <a:rPr lang="en-US" baseline="0" dirty="0" err="1" smtClean="0"/>
              <a:t>নিম্নতর</a:t>
            </a:r>
            <a:r>
              <a:rPr lang="en-US" baseline="0" dirty="0" smtClean="0"/>
              <a:t> </a:t>
            </a:r>
            <a:r>
              <a:rPr lang="en-US" baseline="0" dirty="0" err="1" smtClean="0"/>
              <a:t>তলের</a:t>
            </a:r>
            <a:r>
              <a:rPr lang="en-US" baseline="0" dirty="0" smtClean="0"/>
              <a:t> </a:t>
            </a:r>
            <a:r>
              <a:rPr lang="en-US" baseline="0" dirty="0" err="1" smtClean="0"/>
              <a:t>দিকে</a:t>
            </a:r>
            <a:r>
              <a:rPr lang="en-US" baseline="0" dirty="0" smtClean="0"/>
              <a:t> </a:t>
            </a:r>
            <a:r>
              <a:rPr lang="en-US" baseline="0" dirty="0" err="1" smtClean="0"/>
              <a:t>পানি</a:t>
            </a:r>
            <a:r>
              <a:rPr lang="en-US" baseline="0" dirty="0" smtClean="0"/>
              <a:t> </a:t>
            </a:r>
            <a:r>
              <a:rPr lang="en-US" baseline="0" dirty="0" err="1" smtClean="0"/>
              <a:t>প্রবাহিত</a:t>
            </a:r>
            <a:r>
              <a:rPr lang="en-US" baseline="0" dirty="0" smtClean="0"/>
              <a:t> </a:t>
            </a:r>
            <a:r>
              <a:rPr lang="en-US" baseline="0" dirty="0" err="1" smtClean="0"/>
              <a:t>হয়</a:t>
            </a:r>
            <a:r>
              <a:rPr lang="en-US" baseline="0" dirty="0" smtClean="0"/>
              <a:t> । </a:t>
            </a:r>
            <a:endParaRPr lang="en-US" dirty="0"/>
          </a:p>
        </p:txBody>
      </p:sp>
      <p:sp>
        <p:nvSpPr>
          <p:cNvPr id="4" name="Slide Number Placeholder 3"/>
          <p:cNvSpPr>
            <a:spLocks noGrp="1"/>
          </p:cNvSpPr>
          <p:nvPr>
            <p:ph type="sldNum" sz="quarter" idx="10"/>
          </p:nvPr>
        </p:nvSpPr>
        <p:spPr/>
        <p:txBody>
          <a:bodyPr/>
          <a:lstStyle/>
          <a:p>
            <a:fld id="{3D5F83ED-3470-446B-B3FD-7303312EAC10}" type="slidenum">
              <a:rPr lang="en-US" smtClean="0"/>
              <a:t>8</a:t>
            </a:fld>
            <a:endParaRPr lang="en-US"/>
          </a:p>
        </p:txBody>
      </p:sp>
    </p:spTree>
    <p:extLst>
      <p:ext uri="{BB962C8B-B14F-4D97-AF65-F5344CB8AC3E}">
        <p14:creationId xmlns:p14="http://schemas.microsoft.com/office/powerpoint/2010/main" val="3506271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76042-F632-439D-AEFA-7722E3E725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4178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F83ED-3470-446B-B3FD-7303312EAC10}" type="slidenum">
              <a:rPr lang="en-US" smtClean="0"/>
              <a:t>14</a:t>
            </a:fld>
            <a:endParaRPr lang="en-US"/>
          </a:p>
        </p:txBody>
      </p:sp>
    </p:spTree>
    <p:extLst>
      <p:ext uri="{BB962C8B-B14F-4D97-AF65-F5344CB8AC3E}">
        <p14:creationId xmlns:p14="http://schemas.microsoft.com/office/powerpoint/2010/main" val="1679229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F83ED-3470-446B-B3FD-7303312EAC10}" type="slidenum">
              <a:rPr lang="en-US" smtClean="0"/>
              <a:t>15</a:t>
            </a:fld>
            <a:endParaRPr lang="en-US"/>
          </a:p>
        </p:txBody>
      </p:sp>
    </p:spTree>
    <p:extLst>
      <p:ext uri="{BB962C8B-B14F-4D97-AF65-F5344CB8AC3E}">
        <p14:creationId xmlns:p14="http://schemas.microsoft.com/office/powerpoint/2010/main" val="1874818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F83ED-3470-446B-B3FD-7303312EAC10}" type="slidenum">
              <a:rPr lang="en-US" smtClean="0"/>
              <a:t>16</a:t>
            </a:fld>
            <a:endParaRPr lang="en-US"/>
          </a:p>
        </p:txBody>
      </p:sp>
    </p:spTree>
    <p:extLst>
      <p:ext uri="{BB962C8B-B14F-4D97-AF65-F5344CB8AC3E}">
        <p14:creationId xmlns:p14="http://schemas.microsoft.com/office/powerpoint/2010/main" val="2716036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869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353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15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28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35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90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27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10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00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333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166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DE75FC5-6DF7-4A81-BA6F-A2BAE78D7B88}" type="datetimeFigureOut">
              <a:rPr lang="en-US" smtClean="0"/>
              <a:pPr>
                <a:defRPr/>
              </a:pPr>
              <a:t>11/16/2024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9A188D4-262D-45B0-B0E2-F4330681EE45}" type="slidenum">
              <a:rPr lang="en-US" smtClean="0"/>
              <a:pPr>
                <a:defRPr/>
              </a:pPr>
              <a:t>‹#›</a:t>
            </a:fld>
            <a:endParaRPr lang="en-US"/>
          </a:p>
        </p:txBody>
      </p:sp>
    </p:spTree>
    <p:extLst>
      <p:ext uri="{BB962C8B-B14F-4D97-AF65-F5344CB8AC3E}">
        <p14:creationId xmlns:p14="http://schemas.microsoft.com/office/powerpoint/2010/main" val="136552854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6.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8.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52822" y="3047998"/>
            <a:ext cx="4191000" cy="1295401"/>
          </a:xfrm>
          <a:prstGeom prst="rect">
            <a:avLst/>
          </a:prstGeom>
          <a:noFill/>
        </p:spPr>
        <p:txBody>
          <a:bodyPr wrap="square" rtlCol="0">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914124" eaLnBrk="1" fontAlgn="auto" hangingPunct="1">
              <a:spcBef>
                <a:spcPts val="0"/>
              </a:spcBef>
              <a:spcAft>
                <a:spcPts val="0"/>
              </a:spcAft>
            </a:pPr>
            <a:r>
              <a:rPr lang="bn-IN" sz="1800" b="1" dirty="0" smtClean="0">
                <a:ln w="11430"/>
                <a:blipFill dpi="0" rotWithShape="1">
                  <a:blip r:embed="rId3">
                    <a:extLst>
                      <a:ext uri="{28A0092B-C50C-407E-A947-70E740481C1C}">
                        <a14:useLocalDpi xmlns:a14="http://schemas.microsoft.com/office/drawing/2010/main" val="0"/>
                      </a:ext>
                    </a:extLst>
                  </a:blip>
                  <a:srcRect/>
                  <a:stretch>
                    <a:fillRect/>
                  </a:stretch>
                </a:blipFill>
                <a:effectLst>
                  <a:outerShdw blurRad="50800" dist="39000" dir="5460000" algn="tl">
                    <a:srgbClr val="000000">
                      <a:alpha val="38000"/>
                    </a:srgbClr>
                  </a:outerShdw>
                </a:effectLst>
                <a:latin typeface="Book Antiqua" pitchFamily="18" charset="0"/>
              </a:rPr>
              <a:t>স্বাগতম</a:t>
            </a:r>
            <a:endParaRPr lang="en-US" sz="1800" b="1" dirty="0">
              <a:ln w="11430"/>
              <a:blipFill dpi="0" rotWithShape="1">
                <a:blip r:embed="rId3">
                  <a:extLst>
                    <a:ext uri="{28A0092B-C50C-407E-A947-70E740481C1C}">
                      <a14:useLocalDpi xmlns:a14="http://schemas.microsoft.com/office/drawing/2010/main" val="0"/>
                    </a:ext>
                  </a:extLst>
                </a:blip>
                <a:srcRect/>
                <a:stretch>
                  <a:fillRect/>
                </a:stretch>
              </a:blipFill>
              <a:effectLst>
                <a:outerShdw blurRad="50800" dist="39000" dir="5460000" algn="tl">
                  <a:srgbClr val="000000">
                    <a:alpha val="38000"/>
                  </a:srgbClr>
                </a:outerShdw>
              </a:effectLst>
              <a:latin typeface="Calibri"/>
              <a:cs typeface="+mn-cs"/>
            </a:endParaRPr>
          </a:p>
        </p:txBody>
      </p:sp>
      <p:sp>
        <p:nvSpPr>
          <p:cNvPr id="10" name="TextBox 9"/>
          <p:cNvSpPr txBox="1"/>
          <p:nvPr/>
        </p:nvSpPr>
        <p:spPr>
          <a:xfrm>
            <a:off x="344237" y="357475"/>
            <a:ext cx="8534400" cy="1447800"/>
          </a:xfrm>
          <a:prstGeom prst="rect">
            <a:avLst/>
          </a:prstGeom>
          <a:noFill/>
        </p:spPr>
        <p:txBody>
          <a:bodyPr wrap="square" rtlCol="0">
            <a:prstTxWarp prst="textCanUp">
              <a:avLst/>
            </a:prstTxWarp>
            <a:spAutoFit/>
          </a:bodyPr>
          <a:lstStyle/>
          <a:p>
            <a:pPr eaLnBrk="1" fontAlgn="auto" hangingPunct="1">
              <a:spcBef>
                <a:spcPts val="0"/>
              </a:spcBef>
              <a:spcAft>
                <a:spcPts val="0"/>
              </a:spcAft>
            </a:pPr>
            <a:r>
              <a:rPr lang="en-US" sz="3600" b="1" dirty="0" err="1" smtClean="0">
                <a:ln w="18000">
                  <a:solidFill>
                    <a:srgbClr val="FF0000"/>
                  </a:solidFill>
                  <a:prstDash val="solid"/>
                  <a:miter lim="800000"/>
                </a:ln>
                <a:solidFill>
                  <a:srgbClr val="FFC000"/>
                </a:solidFill>
                <a:effectLst>
                  <a:outerShdw blurRad="25500" dist="23000" dir="7020000" algn="tl">
                    <a:srgbClr val="000000">
                      <a:alpha val="50000"/>
                    </a:srgbClr>
                  </a:outerShdw>
                </a:effectLst>
                <a:latin typeface="NikoshBAN" pitchFamily="2" charset="0"/>
                <a:cs typeface="NikoshBAN" pitchFamily="2" charset="0"/>
              </a:rPr>
              <a:t>পদার্থবিজ্ঞান</a:t>
            </a:r>
            <a:r>
              <a:rPr lang="en-US" sz="3600" b="1" dirty="0" smtClean="0">
                <a:ln w="18000">
                  <a:solidFill>
                    <a:srgbClr val="FF0000"/>
                  </a:solidFill>
                  <a:prstDash val="solid"/>
                  <a:miter lim="800000"/>
                </a:ln>
                <a:solidFill>
                  <a:srgbClr val="FFC000"/>
                </a:solidFill>
                <a:effectLst>
                  <a:outerShdw blurRad="25500" dist="23000" dir="7020000" algn="tl">
                    <a:srgbClr val="000000">
                      <a:alpha val="50000"/>
                    </a:srgbClr>
                  </a:outerShdw>
                </a:effectLst>
                <a:latin typeface="NikoshBAN" pitchFamily="2" charset="0"/>
                <a:cs typeface="NikoshBAN" pitchFamily="2" charset="0"/>
              </a:rPr>
              <a:t> </a:t>
            </a:r>
            <a:r>
              <a:rPr lang="en-US" sz="3600" b="1" dirty="0" err="1" smtClean="0">
                <a:ln w="18000">
                  <a:solidFill>
                    <a:srgbClr val="FF0000"/>
                  </a:solidFill>
                  <a:prstDash val="solid"/>
                  <a:miter lim="800000"/>
                </a:ln>
                <a:solidFill>
                  <a:srgbClr val="FFC000"/>
                </a:solidFill>
                <a:effectLst>
                  <a:outerShdw blurRad="25500" dist="23000" dir="7020000" algn="tl">
                    <a:srgbClr val="000000">
                      <a:alpha val="50000"/>
                    </a:srgbClr>
                  </a:outerShdw>
                </a:effectLst>
                <a:latin typeface="NikoshBAN" pitchFamily="2" charset="0"/>
                <a:cs typeface="NikoshBAN" pitchFamily="2" charset="0"/>
              </a:rPr>
              <a:t>বিভাগ</a:t>
            </a:r>
            <a:r>
              <a:rPr lang="bn-IN" sz="3600" b="1" dirty="0" smtClean="0">
                <a:ln w="18000">
                  <a:solidFill>
                    <a:srgbClr val="FF0000"/>
                  </a:solidFill>
                  <a:prstDash val="solid"/>
                  <a:miter lim="800000"/>
                </a:ln>
                <a:solidFill>
                  <a:srgbClr val="FFC000"/>
                </a:solidFill>
                <a:effectLst>
                  <a:outerShdw blurRad="25500" dist="23000" dir="7020000" algn="tl">
                    <a:srgbClr val="000000">
                      <a:alpha val="50000"/>
                    </a:srgbClr>
                  </a:outerShdw>
                </a:effectLst>
                <a:latin typeface="NikoshBAN" pitchFamily="2" charset="0"/>
                <a:cs typeface="NikoshBAN" pitchFamily="2" charset="0"/>
              </a:rPr>
              <a:t> এর পক্ষথেকে </a:t>
            </a:r>
            <a:endParaRPr lang="en-US" sz="3600" b="1" dirty="0">
              <a:ln w="18000">
                <a:solidFill>
                  <a:srgbClr val="FF0000"/>
                </a:solidFill>
                <a:prstDash val="solid"/>
                <a:miter lim="800000"/>
              </a:ln>
              <a:solidFill>
                <a:srgbClr val="FFC000"/>
              </a:solidFill>
              <a:effectLst>
                <a:outerShdw blurRad="25500" dist="23000" dir="7020000" algn="tl">
                  <a:srgbClr val="000000">
                    <a:alpha val="50000"/>
                  </a:srgbClr>
                </a:outerShdw>
              </a:effectLst>
              <a:latin typeface="NikoshBAN" pitchFamily="2" charset="0"/>
              <a:cs typeface="NikoshBAN" pitchFamily="2"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818" y="-18757"/>
            <a:ext cx="4485182" cy="71628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891" y="-14697"/>
            <a:ext cx="4840318" cy="7162800"/>
          </a:xfrm>
          <a:prstGeom prst="rect">
            <a:avLst/>
          </a:prstGeom>
        </p:spPr>
      </p:pic>
    </p:spTree>
    <p:extLst>
      <p:ext uri="{BB962C8B-B14F-4D97-AF65-F5344CB8AC3E}">
        <p14:creationId xmlns:p14="http://schemas.microsoft.com/office/powerpoint/2010/main" val="4294252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afterEffect">
                                  <p:stCondLst>
                                    <p:cond delay="0"/>
                                  </p:stCondLst>
                                  <p:childTnLst>
                                    <p:anim calcmode="lin" valueType="num">
                                      <p:cBhvr additive="base">
                                        <p:cTn id="6" dur="2000"/>
                                        <p:tgtEl>
                                          <p:spTgt spid="14"/>
                                        </p:tgtEl>
                                        <p:attrNameLst>
                                          <p:attrName>ppt_x</p:attrName>
                                        </p:attrNameLst>
                                      </p:cBhvr>
                                      <p:tavLst>
                                        <p:tav tm="0">
                                          <p:val>
                                            <p:strVal val="ppt_x"/>
                                          </p:val>
                                        </p:tav>
                                        <p:tav tm="100000">
                                          <p:val>
                                            <p:strVal val="0-ppt_w/2"/>
                                          </p:val>
                                        </p:tav>
                                      </p:tavLst>
                                    </p:anim>
                                    <p:anim calcmode="lin" valueType="num">
                                      <p:cBhvr additive="base">
                                        <p:cTn id="7" dur="2000"/>
                                        <p:tgtEl>
                                          <p:spTgt spid="14"/>
                                        </p:tgtEl>
                                        <p:attrNameLst>
                                          <p:attrName>ppt_y</p:attrName>
                                        </p:attrNameLst>
                                      </p:cBhvr>
                                      <p:tavLst>
                                        <p:tav tm="0">
                                          <p:val>
                                            <p:strVal val="ppt_y"/>
                                          </p:val>
                                        </p:tav>
                                        <p:tav tm="100000">
                                          <p:val>
                                            <p:strVal val="ppt_y"/>
                                          </p:val>
                                        </p:tav>
                                      </p:tavLst>
                                    </p:anim>
                                    <p:set>
                                      <p:cBhvr>
                                        <p:cTn id="8" dur="1" fill="hold">
                                          <p:stCondLst>
                                            <p:cond delay="1999"/>
                                          </p:stCondLst>
                                        </p:cTn>
                                        <p:tgtEl>
                                          <p:spTgt spid="14"/>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2000"/>
                                        <p:tgtEl>
                                          <p:spTgt spid="13"/>
                                        </p:tgtEl>
                                        <p:attrNameLst>
                                          <p:attrName>ppt_x</p:attrName>
                                        </p:attrNameLst>
                                      </p:cBhvr>
                                      <p:tavLst>
                                        <p:tav tm="0">
                                          <p:val>
                                            <p:strVal val="ppt_x"/>
                                          </p:val>
                                        </p:tav>
                                        <p:tav tm="100000">
                                          <p:val>
                                            <p:strVal val="1+ppt_w/2"/>
                                          </p:val>
                                        </p:tav>
                                      </p:tavLst>
                                    </p:anim>
                                    <p:anim calcmode="lin" valueType="num">
                                      <p:cBhvr additive="base">
                                        <p:cTn id="11" dur="2000"/>
                                        <p:tgtEl>
                                          <p:spTgt spid="13"/>
                                        </p:tgtEl>
                                        <p:attrNameLst>
                                          <p:attrName>ppt_y</p:attrName>
                                        </p:attrNameLst>
                                      </p:cBhvr>
                                      <p:tavLst>
                                        <p:tav tm="0">
                                          <p:val>
                                            <p:strVal val="ppt_y"/>
                                          </p:val>
                                        </p:tav>
                                        <p:tav tm="100000">
                                          <p:val>
                                            <p:strVal val="ppt_y"/>
                                          </p:val>
                                        </p:tav>
                                      </p:tavLst>
                                    </p:anim>
                                    <p:set>
                                      <p:cBhvr>
                                        <p:cTn id="12" dur="1" fill="hold">
                                          <p:stCondLst>
                                            <p:cond delay="1999"/>
                                          </p:stCondLst>
                                        </p:cTn>
                                        <p:tgtEl>
                                          <p:spTgt spid="13"/>
                                        </p:tgtEl>
                                        <p:attrNameLst>
                                          <p:attrName>style.visibility</p:attrName>
                                        </p:attrNameLst>
                                      </p:cBhvr>
                                      <p:to>
                                        <p:strVal val="hidden"/>
                                      </p:to>
                                    </p:set>
                                  </p:childTnLst>
                                </p:cTn>
                              </p:par>
                            </p:childTnLst>
                          </p:cTn>
                        </p:par>
                        <p:par>
                          <p:cTn id="13" fill="hold">
                            <p:stCondLst>
                              <p:cond delay="2000"/>
                            </p:stCondLst>
                            <p:childTnLst>
                              <p:par>
                                <p:cTn id="14" presetID="2" presetClass="entr" presetSubtype="3"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childTnLst>
                          </p:cTn>
                        </p:par>
                        <p:par>
                          <p:cTn id="18" fill="hold">
                            <p:stCondLst>
                              <p:cond delay="2500"/>
                            </p:stCondLst>
                            <p:childTnLst>
                              <p:par>
                                <p:cTn id="19" presetID="22" presetClass="emph" presetSubtype="0" repeatCount="indefinite" fill="hold" grpId="1" nodeType="afterEffect">
                                  <p:stCondLst>
                                    <p:cond delay="0"/>
                                  </p:stCondLst>
                                  <p:childTnLst>
                                    <p:animClr clrSpc="hsl" dir="cw">
                                      <p:cBhvr override="childStyle">
                                        <p:cTn id="20" dur="1000" fill="hold"/>
                                        <p:tgtEl>
                                          <p:spTgt spid="10"/>
                                        </p:tgtEl>
                                        <p:attrNameLst>
                                          <p:attrName>style.color</p:attrName>
                                        </p:attrNameLst>
                                      </p:cBhvr>
                                      <p:by>
                                        <p:hsl h="-7200000" s="0" l="0"/>
                                      </p:by>
                                    </p:animClr>
                                    <p:animClr clrSpc="hsl" dir="cw">
                                      <p:cBhvr>
                                        <p:cTn id="21" dur="1000" fill="hold"/>
                                        <p:tgtEl>
                                          <p:spTgt spid="10"/>
                                        </p:tgtEl>
                                        <p:attrNameLst>
                                          <p:attrName>fillcolor</p:attrName>
                                        </p:attrNameLst>
                                      </p:cBhvr>
                                      <p:by>
                                        <p:hsl h="-7200000" s="0" l="0"/>
                                      </p:by>
                                    </p:animClr>
                                    <p:animClr clrSpc="hsl" dir="cw">
                                      <p:cBhvr>
                                        <p:cTn id="22" dur="1000" fill="hold"/>
                                        <p:tgtEl>
                                          <p:spTgt spid="10"/>
                                        </p:tgtEl>
                                        <p:attrNameLst>
                                          <p:attrName>stroke.color</p:attrName>
                                        </p:attrNameLst>
                                      </p:cBhvr>
                                      <p:by>
                                        <p:hsl h="-7200000" s="0" l="0"/>
                                      </p:by>
                                    </p:animClr>
                                    <p:set>
                                      <p:cBhvr>
                                        <p:cTn id="23" dur="1000" fill="hold"/>
                                        <p:tgtEl>
                                          <p:spTgt spid="10"/>
                                        </p:tgtEl>
                                        <p:attrNameLst>
                                          <p:attrName>fill.type</p:attrName>
                                        </p:attrNameLst>
                                      </p:cBhvr>
                                      <p:to>
                                        <p:strVal val="solid"/>
                                      </p:to>
                                    </p:set>
                                  </p:childTnLst>
                                </p:cTn>
                              </p:par>
                            </p:childTnLst>
                          </p:cTn>
                        </p:par>
                        <p:par>
                          <p:cTn id="24" fill="hold">
                            <p:stCondLst>
                              <p:cond delay="3500"/>
                            </p:stCondLst>
                            <p:childTnLst>
                              <p:par>
                                <p:cTn id="25" presetID="2" presetClass="entr" presetSubtype="3"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000" fill="hold"/>
                                        <p:tgtEl>
                                          <p:spTgt spid="6"/>
                                        </p:tgtEl>
                                        <p:attrNameLst>
                                          <p:attrName>ppt_x</p:attrName>
                                        </p:attrNameLst>
                                      </p:cBhvr>
                                      <p:tavLst>
                                        <p:tav tm="0">
                                          <p:val>
                                            <p:strVal val="1+#ppt_w/2"/>
                                          </p:val>
                                        </p:tav>
                                        <p:tav tm="100000">
                                          <p:val>
                                            <p:strVal val="#ppt_x"/>
                                          </p:val>
                                        </p:tav>
                                      </p:tavLst>
                                    </p:anim>
                                    <p:anim calcmode="lin" valueType="num">
                                      <p:cBhvr additive="base">
                                        <p:cTn id="2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741" y="1216958"/>
            <a:ext cx="8915400" cy="255454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as-IN" sz="3200" b="1" dirty="0" smtClean="0">
                <a:solidFill>
                  <a:srgbClr val="FF0000"/>
                </a:solidFill>
                <a:latin typeface="NikoshBAN" panose="02000000000000000000" pitchFamily="2" charset="0"/>
                <a:cs typeface="NikoshBAN" panose="02000000000000000000" pitchFamily="2" charset="0"/>
              </a:rPr>
              <a:t>তাপ</a:t>
            </a:r>
            <a:r>
              <a:rPr lang="bn-IN" sz="3200" b="1" dirty="0" smtClean="0">
                <a:solidFill>
                  <a:srgbClr val="FF0000"/>
                </a:solidFill>
                <a:latin typeface="NikoshBAN" panose="02000000000000000000" pitchFamily="2" charset="0"/>
                <a:cs typeface="NikoshBAN" panose="02000000000000000000" pitchFamily="2" charset="0"/>
              </a:rPr>
              <a:t>ঃ</a:t>
            </a:r>
            <a:r>
              <a:rPr lang="as-IN" sz="3200" dirty="0">
                <a:solidFill>
                  <a:srgbClr val="202124"/>
                </a:solidFill>
                <a:latin typeface="NikoshBAN" panose="02000000000000000000" pitchFamily="2" charset="0"/>
                <a:cs typeface="NikoshBAN" panose="02000000000000000000" pitchFamily="2" charset="0"/>
              </a:rPr>
              <a:t> একপ্রকার শক্তি যা আমাদের শরীরে ঠান্ডা বা গরমের অনুভূতি তৈরি </a:t>
            </a:r>
            <a:r>
              <a:rPr lang="as-IN" sz="3200" dirty="0" smtClean="0">
                <a:solidFill>
                  <a:srgbClr val="202124"/>
                </a:solidFill>
                <a:latin typeface="NikoshBAN" panose="02000000000000000000" pitchFamily="2" charset="0"/>
                <a:cs typeface="NikoshBAN" panose="02000000000000000000" pitchFamily="2" charset="0"/>
              </a:rPr>
              <a:t>করে</a:t>
            </a:r>
            <a:r>
              <a:rPr lang="bn-IN" sz="3200" dirty="0" smtClean="0">
                <a:solidFill>
                  <a:srgbClr val="202124"/>
                </a:solidFill>
                <a:latin typeface="NikoshBAN" panose="02000000000000000000" pitchFamily="2" charset="0"/>
                <a:cs typeface="NikoshBAN" panose="02000000000000000000" pitchFamily="2" charset="0"/>
              </a:rPr>
              <a:t> </a:t>
            </a:r>
            <a:r>
              <a:rPr lang="as-IN" sz="3200" dirty="0" smtClean="0">
                <a:solidFill>
                  <a:srgbClr val="202124"/>
                </a:solidFill>
                <a:latin typeface="NikoshBAN" panose="02000000000000000000" pitchFamily="2" charset="0"/>
                <a:cs typeface="NikoshBAN" panose="02000000000000000000" pitchFamily="2" charset="0"/>
              </a:rPr>
              <a:t>। </a:t>
            </a:r>
            <a:r>
              <a:rPr lang="as-IN" sz="3200" dirty="0">
                <a:solidFill>
                  <a:srgbClr val="202124"/>
                </a:solidFill>
                <a:latin typeface="NikoshBAN" panose="02000000000000000000" pitchFamily="2" charset="0"/>
                <a:cs typeface="NikoshBAN" panose="02000000000000000000" pitchFamily="2" charset="0"/>
              </a:rPr>
              <a:t>তাপগতিবিদ্যা অনুসারে, যখন দুটি বস্তুর মধ্যে প্রথমটি থেকে দ্বিতীয়টিতে আরেকটিতে শক্তি স্থানান্তরিত হয়​, তখন প্রথমটি দ্বিতীয়টি অপেক্ষা গরম হয় (অর্থাৎ, একটি অন্যটির চেয়ে বেশি তাপশক্তি অর্জন করে</a:t>
            </a:r>
            <a:r>
              <a:rPr lang="as-IN" sz="3200" dirty="0" smtClean="0">
                <a:solidFill>
                  <a:srgbClr val="202124"/>
                </a:solidFill>
                <a:latin typeface="NikoshBAN" panose="02000000000000000000" pitchFamily="2" charset="0"/>
                <a:cs typeface="NikoshBAN" panose="02000000000000000000" pitchFamily="2" charset="0"/>
              </a:rPr>
              <a:t>)।</a:t>
            </a:r>
            <a:r>
              <a:rPr lang="en-US" sz="3200" dirty="0" smtClean="0">
                <a:solidFill>
                  <a:srgbClr val="202124"/>
                </a:solidFill>
                <a:latin typeface="NikoshBAN" panose="02000000000000000000" pitchFamily="2" charset="0"/>
                <a:cs typeface="NikoshBAN" panose="02000000000000000000" pitchFamily="2" charset="0"/>
              </a:rPr>
              <a:t> </a:t>
            </a:r>
            <a:r>
              <a:rPr lang="en-US" sz="3200" dirty="0" err="1" smtClean="0">
                <a:solidFill>
                  <a:srgbClr val="202124"/>
                </a:solidFill>
                <a:latin typeface="NikoshBAN" panose="02000000000000000000" pitchFamily="2" charset="0"/>
                <a:cs typeface="NikoshBAN" panose="02000000000000000000" pitchFamily="2" charset="0"/>
              </a:rPr>
              <a:t>তাপ</a:t>
            </a:r>
            <a:r>
              <a:rPr lang="en-US" sz="3200" dirty="0" smtClean="0">
                <a:solidFill>
                  <a:srgbClr val="202124"/>
                </a:solidFill>
                <a:latin typeface="NikoshBAN" panose="02000000000000000000" pitchFamily="2" charset="0"/>
                <a:cs typeface="NikoshBAN" panose="02000000000000000000" pitchFamily="2" charset="0"/>
              </a:rPr>
              <a:t> </a:t>
            </a:r>
            <a:r>
              <a:rPr lang="en-US" sz="3200" dirty="0" err="1" smtClean="0">
                <a:solidFill>
                  <a:srgbClr val="202124"/>
                </a:solidFill>
                <a:latin typeface="NikoshBAN" panose="02000000000000000000" pitchFamily="2" charset="0"/>
                <a:cs typeface="NikoshBAN" panose="02000000000000000000" pitchFamily="2" charset="0"/>
              </a:rPr>
              <a:t>পরিমাপের</a:t>
            </a:r>
            <a:r>
              <a:rPr lang="en-US" sz="3200" dirty="0" smtClean="0">
                <a:solidFill>
                  <a:srgbClr val="202124"/>
                </a:solidFill>
                <a:latin typeface="NikoshBAN" panose="02000000000000000000" pitchFamily="2" charset="0"/>
                <a:cs typeface="NikoshBAN" panose="02000000000000000000" pitchFamily="2" charset="0"/>
              </a:rPr>
              <a:t> </a:t>
            </a:r>
            <a:r>
              <a:rPr lang="en-US" sz="3200" dirty="0" err="1" smtClean="0">
                <a:solidFill>
                  <a:srgbClr val="202124"/>
                </a:solidFill>
                <a:latin typeface="NikoshBAN" panose="02000000000000000000" pitchFamily="2" charset="0"/>
                <a:cs typeface="NikoshBAN" panose="02000000000000000000" pitchFamily="2" charset="0"/>
              </a:rPr>
              <a:t>যন্ত্রের</a:t>
            </a:r>
            <a:r>
              <a:rPr lang="en-US" sz="3200" dirty="0" smtClean="0">
                <a:solidFill>
                  <a:srgbClr val="202124"/>
                </a:solidFill>
                <a:latin typeface="NikoshBAN" panose="02000000000000000000" pitchFamily="2" charset="0"/>
                <a:cs typeface="NikoshBAN" panose="02000000000000000000" pitchFamily="2" charset="0"/>
              </a:rPr>
              <a:t> </a:t>
            </a:r>
            <a:r>
              <a:rPr lang="en-US" sz="3200" dirty="0" err="1" smtClean="0">
                <a:solidFill>
                  <a:srgbClr val="202124"/>
                </a:solidFill>
                <a:latin typeface="NikoshBAN" panose="02000000000000000000" pitchFamily="2" charset="0"/>
                <a:cs typeface="NikoshBAN" panose="02000000000000000000" pitchFamily="2" charset="0"/>
              </a:rPr>
              <a:t>নাম</a:t>
            </a:r>
            <a:r>
              <a:rPr lang="en-US" sz="3200" dirty="0" smtClean="0">
                <a:solidFill>
                  <a:srgbClr val="202124"/>
                </a:solidFill>
                <a:latin typeface="NikoshBAN" panose="02000000000000000000" pitchFamily="2" charset="0"/>
                <a:cs typeface="NikoshBAN" panose="02000000000000000000" pitchFamily="2" charset="0"/>
              </a:rPr>
              <a:t> </a:t>
            </a:r>
            <a:r>
              <a:rPr lang="en-US" sz="3200" dirty="0" err="1" smtClean="0">
                <a:solidFill>
                  <a:srgbClr val="202124"/>
                </a:solidFill>
                <a:latin typeface="NikoshBAN" panose="02000000000000000000" pitchFamily="2" charset="0"/>
                <a:cs typeface="NikoshBAN" panose="02000000000000000000" pitchFamily="2" charset="0"/>
              </a:rPr>
              <a:t>ক্যালরিমিটার</a:t>
            </a:r>
            <a:r>
              <a:rPr lang="en-US" sz="3200" dirty="0" smtClean="0">
                <a:solidFill>
                  <a:srgbClr val="202124"/>
                </a:solidFill>
                <a:latin typeface="NikoshBAN" panose="02000000000000000000" pitchFamily="2" charset="0"/>
                <a:cs typeface="NikoshBAN" panose="02000000000000000000" pitchFamily="2" charset="0"/>
              </a:rPr>
              <a:t>। </a:t>
            </a:r>
            <a:endParaRPr lang="en-US" sz="3200" dirty="0">
              <a:latin typeface="NikoshBAN" panose="02000000000000000000" pitchFamily="2" charset="0"/>
              <a:cs typeface="NikoshBAN" panose="02000000000000000000" pitchFamily="2" charset="0"/>
            </a:endParaRPr>
          </a:p>
        </p:txBody>
      </p:sp>
      <p:sp>
        <p:nvSpPr>
          <p:cNvPr id="4" name="Rectangle 3"/>
          <p:cNvSpPr/>
          <p:nvPr/>
        </p:nvSpPr>
        <p:spPr>
          <a:xfrm>
            <a:off x="1691409" y="462906"/>
            <a:ext cx="571500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4000" dirty="0" err="1"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প্রশ্নঃ</a:t>
            </a:r>
            <a:r>
              <a:rPr lang="en-US" sz="40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40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তাপ </a:t>
            </a:r>
            <a:r>
              <a:rPr lang="bn-IN" sz="40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ও তাপমাত্রা কাকে </a:t>
            </a:r>
            <a:r>
              <a:rPr lang="bn-IN" sz="40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a:t>
            </a:r>
            <a:r>
              <a:rPr lang="en-US" sz="40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40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pic>
        <p:nvPicPr>
          <p:cNvPr id="1026" name="Picture 2" descr="R&amp;Co Physics Lab Calorimeters, For Laboratory, Rs 300 Guru Kripa  Enterprises | ID: 20337171730"/>
          <p:cNvPicPr>
            <a:picLocks noChangeAspect="1" noChangeArrowheads="1"/>
          </p:cNvPicPr>
          <p:nvPr/>
        </p:nvPicPr>
        <p:blipFill rotWithShape="1">
          <a:blip r:embed="rId2">
            <a:extLst>
              <a:ext uri="{28A0092B-C50C-407E-A947-70E740481C1C}">
                <a14:useLocalDpi xmlns:a14="http://schemas.microsoft.com/office/drawing/2010/main" val="0"/>
              </a:ext>
            </a:extLst>
          </a:blip>
          <a:srcRect l="17284" t="8752" r="13580" b="9767"/>
          <a:stretch/>
        </p:blipFill>
        <p:spPr bwMode="auto">
          <a:xfrm>
            <a:off x="3429000" y="3863836"/>
            <a:ext cx="2239819" cy="26397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2740" y="3155950"/>
            <a:ext cx="8915400"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n-IN" sz="3600" b="0" i="0" u="none" strike="noStrike" kern="1200" cap="none" spc="0" normalizeH="0" baseline="0" noProof="0" dirty="0" smtClean="0">
                <a:ln>
                  <a:noFill/>
                </a:ln>
                <a:solidFill>
                  <a:srgbClr val="FF0000"/>
                </a:solidFill>
                <a:effectLst/>
                <a:uLnTx/>
                <a:uFillTx/>
                <a:latin typeface="NikoshBAN" panose="02000000000000000000" pitchFamily="2" charset="0"/>
                <a:ea typeface="+mn-ea"/>
                <a:cs typeface="NikoshBAN" panose="02000000000000000000" pitchFamily="2" charset="0"/>
              </a:rPr>
              <a:t>তা</a:t>
            </a:r>
            <a:r>
              <a:rPr kumimoji="0" lang="en-US" sz="3600" b="0" i="0" u="none" strike="noStrike" kern="1200" cap="none" spc="0" normalizeH="0" baseline="0" noProof="0" dirty="0" err="1" smtClean="0">
                <a:ln>
                  <a:noFill/>
                </a:ln>
                <a:solidFill>
                  <a:srgbClr val="FF0000"/>
                </a:solidFill>
                <a:effectLst/>
                <a:uLnTx/>
                <a:uFillTx/>
                <a:latin typeface="NikoshBAN" panose="02000000000000000000" pitchFamily="2" charset="0"/>
                <a:ea typeface="+mn-ea"/>
                <a:cs typeface="NikoshBAN" panose="02000000000000000000" pitchFamily="2" charset="0"/>
              </a:rPr>
              <a:t>পের</a:t>
            </a:r>
            <a:r>
              <a:rPr kumimoji="0" lang="bn-IN" sz="3600" b="0" i="0" u="none" strike="noStrike" kern="1200" cap="none" spc="0" normalizeH="0" baseline="0" noProof="0" dirty="0" smtClean="0">
                <a:ln>
                  <a:noFill/>
                </a:ln>
                <a:solidFill>
                  <a:srgbClr val="FF0000"/>
                </a:solidFill>
                <a:effectLst/>
                <a:uLnTx/>
                <a:uFillTx/>
                <a:latin typeface="NikoshBAN" panose="02000000000000000000" pitchFamily="2" charset="0"/>
                <a:ea typeface="+mn-ea"/>
                <a:cs typeface="NikoshBAN" panose="02000000000000000000" pitchFamily="2" charset="0"/>
              </a:rPr>
              <a:t> এককঃ </a:t>
            </a:r>
            <a:r>
              <a:rPr kumimoji="0" lang="bn-IN" sz="3200" b="0" i="0" u="none" strike="noStrike" kern="1200" cap="none" spc="0" normalizeH="0" baseline="0" noProof="0" dirty="0" smtClean="0">
                <a:ln>
                  <a:noFill/>
                </a:ln>
                <a:solidFill>
                  <a:prstClr val="black"/>
                </a:solidFill>
                <a:effectLst/>
                <a:uLnTx/>
                <a:uFillTx/>
                <a:latin typeface="NikoshBAN" panose="02000000000000000000" pitchFamily="2" charset="0"/>
                <a:cs typeface="NikoshBAN" panose="02000000000000000000" pitchFamily="2" charset="0"/>
              </a:rPr>
              <a:t>আন্তর্জাতিক পদ্ধতিতে </a:t>
            </a:r>
            <a:r>
              <a:rPr lang="en-US" sz="3200" dirty="0" err="1" smtClean="0">
                <a:solidFill>
                  <a:prstClr val="black"/>
                </a:solidFill>
                <a:latin typeface="NikoshBAN" panose="02000000000000000000" pitchFamily="2" charset="0"/>
                <a:cs typeface="NikoshBAN" panose="02000000000000000000" pitchFamily="2" charset="0"/>
              </a:rPr>
              <a:t>তাপের</a:t>
            </a:r>
            <a:r>
              <a:rPr kumimoji="0" lang="bn-IN" sz="3200" b="0" i="0" u="none" strike="noStrike" kern="1200" cap="none" spc="0" normalizeH="0" baseline="0" noProof="0" dirty="0" smtClean="0">
                <a:ln>
                  <a:noFill/>
                </a:ln>
                <a:solidFill>
                  <a:prstClr val="black"/>
                </a:solidFill>
                <a:effectLst/>
                <a:uLnTx/>
                <a:uFillTx/>
                <a:latin typeface="NikoshBAN" panose="02000000000000000000" pitchFamily="2" charset="0"/>
                <a:cs typeface="NikoshBAN" panose="02000000000000000000" pitchFamily="2" charset="0"/>
              </a:rPr>
              <a:t> একক </a:t>
            </a:r>
            <a:r>
              <a:rPr lang="en-US" sz="3200" dirty="0" err="1" smtClean="0">
                <a:solidFill>
                  <a:prstClr val="black"/>
                </a:solidFill>
                <a:latin typeface="NikoshBAN" panose="02000000000000000000" pitchFamily="2" charset="0"/>
                <a:cs typeface="NikoshBAN" panose="02000000000000000000" pitchFamily="2" charset="0"/>
              </a:rPr>
              <a:t>জুল</a:t>
            </a:r>
            <a:r>
              <a:rPr kumimoji="0" lang="bn-IN" sz="3200" b="0" i="0" u="none" strike="noStrike" kern="1200" cap="none" spc="0" normalizeH="0" baseline="0" noProof="0" dirty="0" smtClean="0">
                <a:ln>
                  <a:noFill/>
                </a:ln>
                <a:solidFill>
                  <a:prstClr val="black"/>
                </a:solidFill>
                <a:effectLst/>
                <a:uLnTx/>
                <a:uFillTx/>
                <a:latin typeface="NikoshBAN" panose="02000000000000000000" pitchFamily="2" charset="0"/>
                <a:cs typeface="NikoshBAN" panose="02000000000000000000" pitchFamily="2" charset="0"/>
              </a:rPr>
              <a:t> </a:t>
            </a:r>
            <a:r>
              <a:rPr kumimoji="0" lang="bn-IN" sz="3600" b="0" i="0" u="none" strike="noStrike" kern="1200" cap="none" spc="0" normalizeH="0" baseline="0" noProof="0" dirty="0" smtClean="0">
                <a:ln>
                  <a:noFill/>
                </a:ln>
                <a:solidFill>
                  <a:prstClr val="black"/>
                </a:solidFill>
                <a:effectLst/>
                <a:uLnTx/>
                <a:uFillTx/>
                <a:latin typeface="NikoshBAN" panose="02000000000000000000" pitchFamily="2" charset="0"/>
                <a:ea typeface="+mn-ea"/>
                <a:cs typeface="NikoshBAN" panose="02000000000000000000" pitchFamily="2" charset="0"/>
              </a:rPr>
              <a:t>(</a:t>
            </a:r>
            <a:r>
              <a:rPr lang="en-US" sz="2400" dirty="0" smtClean="0">
                <a:solidFill>
                  <a:prstClr val="black"/>
                </a:solidFill>
                <a:latin typeface="NikoshBAN" panose="02000000000000000000" pitchFamily="2" charset="0"/>
                <a:cs typeface="NikoshBAN" panose="02000000000000000000" pitchFamily="2" charset="0"/>
              </a:rPr>
              <a:t>J</a:t>
            </a:r>
            <a:r>
              <a:rPr kumimoji="0" lang="en-US" sz="3600" b="0" i="0" u="none" strike="noStrike" kern="1200" cap="none" spc="0" normalizeH="0" baseline="0" noProof="0" dirty="0" smtClean="0">
                <a:ln>
                  <a:noFill/>
                </a:ln>
                <a:solidFill>
                  <a:prstClr val="black"/>
                </a:solidFill>
                <a:effectLst/>
                <a:uLnTx/>
                <a:uFillTx/>
                <a:latin typeface="NikoshBAN" panose="02000000000000000000" pitchFamily="2" charset="0"/>
                <a:ea typeface="+mn-ea"/>
                <a:cs typeface="NikoshBAN" panose="02000000000000000000" pitchFamily="2" charset="0"/>
              </a:rPr>
              <a:t>)</a:t>
            </a:r>
            <a:r>
              <a:rPr kumimoji="0" lang="bn-IN" sz="2400" b="0" i="0" u="none" strike="noStrike" kern="1200" cap="none" spc="0" normalizeH="0" baseline="0" noProof="0" dirty="0" smtClean="0">
                <a:ln>
                  <a:noFill/>
                </a:ln>
                <a:solidFill>
                  <a:prstClr val="black"/>
                </a:solidFill>
                <a:effectLst/>
                <a:uLnTx/>
                <a:uFillTx/>
                <a:latin typeface="NikoshBAN" panose="02000000000000000000" pitchFamily="2" charset="0"/>
                <a:ea typeface="+mn-ea"/>
                <a:cs typeface="NikoshBAN" panose="02000000000000000000" pitchFamily="2" charset="0"/>
              </a:rPr>
              <a:t>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3781446" y="6394539"/>
            <a:ext cx="1454244" cy="369332"/>
          </a:xfrm>
          <a:prstGeom prst="rect">
            <a:avLst/>
          </a:prstGeom>
        </p:spPr>
        <p:txBody>
          <a:bodyPr wrap="none">
            <a:spAutoFit/>
          </a:bodyPr>
          <a:lstStyle/>
          <a:p>
            <a:r>
              <a:rPr lang="en-US" dirty="0" err="1">
                <a:solidFill>
                  <a:srgbClr val="202124"/>
                </a:solidFill>
                <a:latin typeface="arial" panose="020B0604020202020204" pitchFamily="34" charset="0"/>
              </a:rPr>
              <a:t>ক্যালরিমিটার</a:t>
            </a:r>
            <a:endParaRPr lang="en-US" dirty="0"/>
          </a:p>
        </p:txBody>
      </p:sp>
    </p:spTree>
    <p:extLst>
      <p:ext uri="{BB962C8B-B14F-4D97-AF65-F5344CB8AC3E}">
        <p14:creationId xmlns:p14="http://schemas.microsoft.com/office/powerpoint/2010/main" val="3177322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1" y="914400"/>
            <a:ext cx="8839200"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as-IN" sz="3600" b="1" dirty="0" smtClean="0">
                <a:solidFill>
                  <a:srgbClr val="FF0000"/>
                </a:solidFill>
                <a:latin typeface="NikoshBAN" panose="02000000000000000000" pitchFamily="2" charset="0"/>
                <a:cs typeface="NikoshBAN" panose="02000000000000000000" pitchFamily="2" charset="0"/>
              </a:rPr>
              <a:t>তাপমাত্রা</a:t>
            </a:r>
            <a:r>
              <a:rPr lang="bn-IN" sz="3600" b="1" dirty="0" smtClean="0">
                <a:solidFill>
                  <a:srgbClr val="FF0000"/>
                </a:solidFill>
                <a:latin typeface="NikoshBAN" panose="02000000000000000000" pitchFamily="2" charset="0"/>
                <a:cs typeface="NikoshBAN" panose="02000000000000000000" pitchFamily="2" charset="0"/>
              </a:rPr>
              <a:t>ঃ</a:t>
            </a:r>
            <a:r>
              <a:rPr lang="as-IN" sz="3600" dirty="0">
                <a:solidFill>
                  <a:srgbClr val="202124"/>
                </a:solidFill>
                <a:latin typeface="NikoshBAN" panose="02000000000000000000" pitchFamily="2" charset="0"/>
                <a:cs typeface="NikoshBAN" panose="02000000000000000000" pitchFamily="2" charset="0"/>
              </a:rPr>
              <a:t> হল একটি পরিমাণ যা গরম এবং ঠান্ডা বা কোন পরমাণু বা অণুর গড় গতিশক্তির পরিমাপ প্রকাশ করে। </a:t>
            </a:r>
            <a:r>
              <a:rPr lang="as-IN" sz="3600" b="1" dirty="0">
                <a:solidFill>
                  <a:srgbClr val="202124"/>
                </a:solidFill>
                <a:latin typeface="NikoshBAN" panose="02000000000000000000" pitchFamily="2" charset="0"/>
                <a:cs typeface="NikoshBAN" panose="02000000000000000000" pitchFamily="2" charset="0"/>
              </a:rPr>
              <a:t>তাপমাত্রা</a:t>
            </a:r>
            <a:r>
              <a:rPr lang="as-IN" sz="3600" dirty="0">
                <a:solidFill>
                  <a:srgbClr val="202124"/>
                </a:solidFill>
                <a:latin typeface="NikoshBAN" panose="02000000000000000000" pitchFamily="2" charset="0"/>
                <a:cs typeface="NikoshBAN" panose="02000000000000000000" pitchFamily="2" charset="0"/>
              </a:rPr>
              <a:t> বা উষ্ণতা হচ্ছে কোনো বস্তু কতটা গরম (উষ্ণ) বা ঠান্ডা (শীতল), তার পরিমাপ এবং তাপশক্তি পরিবহণ দ্বারা সবসময় উষ্ণতর বস্তু থেকে শীতলতর বস্তুতে প্রবাহিত হয়</a:t>
            </a:r>
            <a:r>
              <a:rPr lang="as-IN" sz="3600" dirty="0" smtClean="0">
                <a:solidFill>
                  <a:srgbClr val="202124"/>
                </a:solidFill>
                <a:latin typeface="NikoshBAN" panose="02000000000000000000" pitchFamily="2" charset="0"/>
                <a:cs typeface="NikoshBAN" panose="02000000000000000000" pitchFamily="2" charset="0"/>
              </a:rPr>
              <a:t>।</a:t>
            </a:r>
            <a:r>
              <a:rPr lang="bn-IN" sz="3600" dirty="0" smtClean="0">
                <a:solidFill>
                  <a:srgbClr val="202124"/>
                </a:solidFill>
                <a:latin typeface="NikoshBAN" panose="02000000000000000000" pitchFamily="2" charset="0"/>
                <a:cs typeface="NikoshBAN" panose="02000000000000000000" pitchFamily="2" charset="0"/>
              </a:rPr>
              <a:t> তাপমাত্রা পরিমাপের যন্ত্রের নাম থার্মোমিটার।</a:t>
            </a:r>
            <a:r>
              <a:rPr lang="bn-IN" sz="2800" dirty="0" smtClean="0">
                <a:solidFill>
                  <a:srgbClr val="202124"/>
                </a:solidFill>
                <a:latin typeface="arial" panose="020B0604020202020204" pitchFamily="34" charset="0"/>
              </a:rPr>
              <a:t> </a:t>
            </a:r>
            <a:endParaRPr lang="en-US" sz="2800" dirty="0"/>
          </a:p>
        </p:txBody>
      </p:sp>
      <p:sp>
        <p:nvSpPr>
          <p:cNvPr id="5" name="TextBox 4"/>
          <p:cNvSpPr txBox="1"/>
          <p:nvPr/>
        </p:nvSpPr>
        <p:spPr>
          <a:xfrm>
            <a:off x="152400" y="3601021"/>
            <a:ext cx="8839201" cy="1200329"/>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n-IN" sz="3600" b="0" i="0" u="none" strike="noStrike" kern="1200" cap="none" spc="0" normalizeH="0" baseline="0" noProof="0" dirty="0" smtClean="0">
                <a:ln>
                  <a:noFill/>
                </a:ln>
                <a:solidFill>
                  <a:srgbClr val="FF0000"/>
                </a:solidFill>
                <a:effectLst/>
                <a:uLnTx/>
                <a:uFillTx/>
                <a:latin typeface="NikoshBAN" panose="02000000000000000000" pitchFamily="2" charset="0"/>
                <a:cs typeface="NikoshBAN" panose="02000000000000000000" pitchFamily="2" charset="0"/>
              </a:rPr>
              <a:t>তাপমাত্রার এককঃ </a:t>
            </a:r>
            <a:r>
              <a:rPr kumimoji="0" lang="bn-IN" sz="3200" b="0" i="0" u="none" strike="noStrike" kern="1200" cap="none" spc="0" normalizeH="0" baseline="0" noProof="0" dirty="0" smtClean="0">
                <a:ln>
                  <a:noFill/>
                </a:ln>
                <a:solidFill>
                  <a:prstClr val="black"/>
                </a:solidFill>
                <a:effectLst/>
                <a:uLnTx/>
                <a:uFillTx/>
                <a:latin typeface="NikoshBAN" panose="02000000000000000000" pitchFamily="2" charset="0"/>
                <a:cs typeface="NikoshBAN" panose="02000000000000000000" pitchFamily="2" charset="0"/>
              </a:rPr>
              <a:t>আন্তর্জাতিক পদ্ধতিতে তাপমাত্রার একক কেলভিন </a:t>
            </a:r>
            <a:r>
              <a:rPr kumimoji="0" lang="bn-IN" sz="3600" b="0" i="0" u="none" strike="noStrike" kern="1200" cap="none" spc="0" normalizeH="0" baseline="0" noProof="0" dirty="0" smtClean="0">
                <a:ln>
                  <a:noFill/>
                </a:ln>
                <a:solidFill>
                  <a:prstClr val="black"/>
                </a:solidFill>
                <a:effectLst/>
                <a:uLnTx/>
                <a:uFillTx/>
                <a:latin typeface="NikoshBAN" panose="02000000000000000000" pitchFamily="2" charset="0"/>
                <a:cs typeface="NikoshBAN" panose="02000000000000000000" pitchFamily="2" charset="0"/>
              </a:rPr>
              <a:t>(</a:t>
            </a:r>
            <a:r>
              <a:rPr kumimoji="0" lang="en-US" sz="2400" b="0" i="0" u="none" strike="noStrike" kern="1200" cap="none" spc="0" normalizeH="0" baseline="0" noProof="0" dirty="0" smtClean="0">
                <a:ln>
                  <a:noFill/>
                </a:ln>
                <a:solidFill>
                  <a:prstClr val="black"/>
                </a:solidFill>
                <a:effectLst/>
                <a:uLnTx/>
                <a:uFillTx/>
                <a:latin typeface="NikoshBAN" panose="02000000000000000000" pitchFamily="2" charset="0"/>
                <a:cs typeface="NikoshBAN" panose="02000000000000000000" pitchFamily="2" charset="0"/>
              </a:rPr>
              <a:t>K</a:t>
            </a:r>
            <a:r>
              <a:rPr kumimoji="0" lang="en-US" sz="3600" b="0" i="0" u="none" strike="noStrike" kern="1200" cap="none" spc="0" normalizeH="0" baseline="0" noProof="0" dirty="0" smtClean="0">
                <a:ln>
                  <a:noFill/>
                </a:ln>
                <a:solidFill>
                  <a:prstClr val="black"/>
                </a:solidFill>
                <a:effectLst/>
                <a:uLnTx/>
                <a:uFillTx/>
                <a:latin typeface="NikoshBAN" panose="02000000000000000000" pitchFamily="2" charset="0"/>
                <a:cs typeface="NikoshBAN" panose="02000000000000000000" pitchFamily="2" charset="0"/>
              </a:rPr>
              <a:t>)</a:t>
            </a:r>
            <a:r>
              <a:rPr kumimoji="0" lang="bn-IN" sz="2400" b="0" i="0" u="none" strike="noStrike" kern="1200" cap="none" spc="0" normalizeH="0" baseline="0" noProof="0" dirty="0" smtClean="0">
                <a:ln>
                  <a:noFill/>
                </a:ln>
                <a:solidFill>
                  <a:prstClr val="black"/>
                </a:solidFill>
                <a:effectLst/>
                <a:uLnTx/>
                <a:uFillTx/>
                <a:latin typeface="NikoshBAN" panose="02000000000000000000" pitchFamily="2" charset="0"/>
                <a:cs typeface="NikoshBAN" panose="02000000000000000000" pitchFamily="2" charset="0"/>
              </a:rPr>
              <a:t> ।</a:t>
            </a:r>
            <a:endParaRPr kumimoji="0" lang="en-US" sz="2000" b="0" i="0" u="none" strike="noStrike" kern="1200" cap="none" spc="0" normalizeH="0" baseline="0" noProof="0" dirty="0">
              <a:ln>
                <a:noFill/>
              </a:ln>
              <a:solidFill>
                <a:prstClr val="black"/>
              </a:solidFill>
              <a:effectLst/>
              <a:uLnTx/>
              <a:uFillTx/>
              <a:latin typeface="NikoshBAN" panose="02000000000000000000" pitchFamily="2" charset="0"/>
              <a:cs typeface="NikoshBAN" panose="02000000000000000000" pitchFamily="2" charset="0"/>
            </a:endParaRPr>
          </a:p>
        </p:txBody>
      </p:sp>
      <p:pic>
        <p:nvPicPr>
          <p:cNvPr id="2050" name="Picture 2" descr="Mercury Thermometer High Resolution Stock Photography and Images - Alam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61" t="15271" b="15833"/>
          <a:stretch/>
        </p:blipFill>
        <p:spPr bwMode="auto">
          <a:xfrm>
            <a:off x="3200400" y="4960319"/>
            <a:ext cx="3390900" cy="18230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95850" y="6387157"/>
            <a:ext cx="1282723" cy="369332"/>
          </a:xfrm>
          <a:prstGeom prst="rect">
            <a:avLst/>
          </a:prstGeom>
        </p:spPr>
        <p:txBody>
          <a:bodyPr wrap="none">
            <a:spAutoFit/>
          </a:bodyPr>
          <a:lstStyle/>
          <a:p>
            <a:r>
              <a:rPr lang="bn-IN" dirty="0">
                <a:solidFill>
                  <a:srgbClr val="202124"/>
                </a:solidFill>
                <a:latin typeface="arial" panose="020B0604020202020204" pitchFamily="34" charset="0"/>
              </a:rPr>
              <a:t>থার্মোমিটার</a:t>
            </a:r>
            <a:endParaRPr lang="en-US" dirty="0"/>
          </a:p>
        </p:txBody>
      </p:sp>
    </p:spTree>
    <p:extLst>
      <p:ext uri="{BB962C8B-B14F-4D97-AF65-F5344CB8AC3E}">
        <p14:creationId xmlns:p14="http://schemas.microsoft.com/office/powerpoint/2010/main" val="3083580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898792"/>
            <a:ext cx="9144000" cy="3354765"/>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s-IN" sz="3600" b="0" i="0" u="none" strike="noStrike" kern="1200" cap="none" spc="0" normalizeH="0" baseline="0" noProof="0" dirty="0" smtClean="0">
                <a:ln>
                  <a:noFill/>
                </a:ln>
                <a:solidFill>
                  <a:srgbClr val="050505"/>
                </a:solidFill>
                <a:effectLst/>
                <a:uLnTx/>
                <a:uFillTx/>
                <a:latin typeface="NikoshBAN" pitchFamily="2" charset="0"/>
                <a:cs typeface="NikoshBAN" pitchFamily="2" charset="0"/>
              </a:rPr>
              <a:t>তাপ হচ্ছে শক্তির একটি রূপ যা বস্তুর অভ্যন্তরীণ শক্তির সাথে সম্পর্কিত। দুটি বস্তুকে পরস্পরের সংস্পর্শে আনলে তাপের আদান প্রদান ঘটতে পারে। এই আদান প্রদান ঘটবে কীনা তা নির্ভর করবে বস্তুদ্বয়ের তাপীয় অবস্তার উপর</a:t>
            </a:r>
            <a:r>
              <a:rPr kumimoji="0" lang="en-US" sz="3600" b="0" i="0" u="none" strike="noStrike" kern="1200" cap="none" spc="0" normalizeH="0" baseline="0" noProof="0" dirty="0" smtClean="0">
                <a:ln>
                  <a:noFill/>
                </a:ln>
                <a:solidFill>
                  <a:srgbClr val="050505"/>
                </a:solidFill>
                <a:effectLst/>
                <a:uLnTx/>
                <a:uFillTx/>
                <a:latin typeface="NikoshBAN" pitchFamily="2" charset="0"/>
                <a:cs typeface="NikoshBAN" pitchFamily="2" charset="0"/>
              </a:rPr>
              <a:t> </a:t>
            </a:r>
            <a:r>
              <a:rPr lang="en-US" sz="3600" dirty="0" err="1" smtClean="0">
                <a:solidFill>
                  <a:prstClr val="black"/>
                </a:solidFill>
                <a:latin typeface="SutonnyMJ" pitchFamily="2" charset="0"/>
                <a:cs typeface="NikoshBAN" pitchFamily="2" charset="0"/>
              </a:rPr>
              <a:t>ZvcgvÎvi</a:t>
            </a:r>
            <a:r>
              <a:rPr lang="en-US" sz="3600" dirty="0" smtClean="0">
                <a:solidFill>
                  <a:prstClr val="black"/>
                </a:solidFill>
                <a:latin typeface="SutonnyMJ" pitchFamily="2" charset="0"/>
                <a:cs typeface="NikoshBAN" pitchFamily="2" charset="0"/>
              </a:rPr>
              <a:t> </a:t>
            </a:r>
            <a:r>
              <a:rPr lang="en-US" sz="3600" dirty="0" err="1" smtClean="0">
                <a:solidFill>
                  <a:prstClr val="black"/>
                </a:solidFill>
                <a:latin typeface="SutonnyMJ" pitchFamily="2" charset="0"/>
                <a:cs typeface="NikoshBAN" pitchFamily="2" charset="0"/>
              </a:rPr>
              <a:t>cv_©K</a:t>
            </a:r>
            <a:r>
              <a:rPr lang="en-US" sz="3600" i="1" dirty="0" smtClean="0">
                <a:solidFill>
                  <a:prstClr val="black"/>
                </a:solidFill>
                <a:latin typeface="SutonnyMJ" pitchFamily="2" charset="0"/>
              </a:rPr>
              <a:t>¨</a:t>
            </a:r>
            <a:r>
              <a:rPr lang="en-US" sz="3600" dirty="0" smtClean="0">
                <a:solidFill>
                  <a:prstClr val="black"/>
                </a:solidFill>
                <a:latin typeface="SutonnyMJ" pitchFamily="2" charset="0"/>
                <a:cs typeface="NikoshBAN" pitchFamily="2" charset="0"/>
              </a:rPr>
              <a:t> _</a:t>
            </a:r>
            <a:r>
              <a:rPr lang="en-US" sz="3600" dirty="0" err="1" smtClean="0">
                <a:solidFill>
                  <a:prstClr val="black"/>
                </a:solidFill>
                <a:latin typeface="SutonnyMJ" pitchFamily="2" charset="0"/>
                <a:cs typeface="NikoshBAN" pitchFamily="2" charset="0"/>
              </a:rPr>
              <a:t>vK‡jB</a:t>
            </a:r>
            <a:r>
              <a:rPr lang="en-US" sz="3600" dirty="0" smtClean="0">
                <a:solidFill>
                  <a:prstClr val="black"/>
                </a:solidFill>
                <a:latin typeface="SutonnyMJ" pitchFamily="2" charset="0"/>
                <a:cs typeface="NikoshBAN" pitchFamily="2" charset="0"/>
              </a:rPr>
              <a:t> e¯‘</a:t>
            </a:r>
            <a:r>
              <a:rPr lang="en-US" sz="3600" dirty="0" err="1" smtClean="0">
                <a:solidFill>
                  <a:prstClr val="black"/>
                </a:solidFill>
                <a:latin typeface="SutonnyMJ" pitchFamily="2" charset="0"/>
                <a:cs typeface="NikoshBAN" pitchFamily="2" charset="0"/>
              </a:rPr>
              <a:t>Ø‡qi</a:t>
            </a:r>
            <a:r>
              <a:rPr lang="en-US" sz="3600" dirty="0" smtClean="0">
                <a:solidFill>
                  <a:prstClr val="black"/>
                </a:solidFill>
                <a:latin typeface="SutonnyMJ" pitchFamily="2" charset="0"/>
                <a:cs typeface="NikoshBAN" pitchFamily="2" charset="0"/>
              </a:rPr>
              <a:t> </a:t>
            </a:r>
            <a:r>
              <a:rPr lang="as-IN" sz="3600" dirty="0" smtClean="0">
                <a:solidFill>
                  <a:srgbClr val="050505"/>
                </a:solidFill>
                <a:latin typeface="NikoshBAN" pitchFamily="2" charset="0"/>
                <a:cs typeface="NikoshBAN" pitchFamily="2" charset="0"/>
              </a:rPr>
              <a:t>মধ্যে </a:t>
            </a:r>
            <a:r>
              <a:rPr lang="en-US" sz="3600" dirty="0" err="1" smtClean="0">
                <a:solidFill>
                  <a:prstClr val="black"/>
                </a:solidFill>
                <a:latin typeface="SutonnyMJ" pitchFamily="2" charset="0"/>
                <a:cs typeface="NikoshBAN" pitchFamily="2" charset="0"/>
              </a:rPr>
              <a:t>Zv‡ci</a:t>
            </a:r>
            <a:r>
              <a:rPr lang="en-US" sz="3600" dirty="0" smtClean="0">
                <a:solidFill>
                  <a:prstClr val="black"/>
                </a:solidFill>
                <a:latin typeface="SutonnyMJ" pitchFamily="2" charset="0"/>
                <a:cs typeface="NikoshBAN" pitchFamily="2" charset="0"/>
              </a:rPr>
              <a:t> </a:t>
            </a:r>
            <a:r>
              <a:rPr lang="en-US" sz="3600" dirty="0" err="1" smtClean="0">
                <a:solidFill>
                  <a:prstClr val="black"/>
                </a:solidFill>
                <a:latin typeface="SutonnyMJ" pitchFamily="2" charset="0"/>
                <a:cs typeface="NikoshBAN" pitchFamily="2" charset="0"/>
              </a:rPr>
              <a:t>Av`vb-cÖ`vb</a:t>
            </a:r>
            <a:r>
              <a:rPr lang="en-US" sz="3600" dirty="0" smtClean="0">
                <a:solidFill>
                  <a:prstClr val="black"/>
                </a:solidFill>
                <a:latin typeface="SutonnyMJ" pitchFamily="2" charset="0"/>
                <a:cs typeface="NikoshBAN" pitchFamily="2" charset="0"/>
              </a:rPr>
              <a:t> </a:t>
            </a:r>
            <a:r>
              <a:rPr lang="en-US" sz="3600" dirty="0" err="1" smtClean="0">
                <a:solidFill>
                  <a:prstClr val="black"/>
                </a:solidFill>
                <a:latin typeface="NikoshBAN" panose="02000000000000000000" pitchFamily="2" charset="0"/>
                <a:cs typeface="NikoshBAN" panose="02000000000000000000" pitchFamily="2" charset="0"/>
              </a:rPr>
              <a:t>ঘটে</a:t>
            </a:r>
            <a:r>
              <a:rPr lang="en-US" sz="3600" dirty="0" smtClean="0">
                <a:solidFill>
                  <a:prstClr val="black"/>
                </a:solidFill>
                <a:latin typeface="NikoshBAN" panose="02000000000000000000" pitchFamily="2" charset="0"/>
                <a:cs typeface="NikoshBAN" panose="02000000000000000000" pitchFamily="2" charset="0"/>
              </a:rPr>
              <a:t>। </a:t>
            </a:r>
            <a:r>
              <a:rPr lang="en-US" sz="3600" dirty="0" smtClean="0">
                <a:solidFill>
                  <a:prstClr val="black"/>
                </a:solidFill>
                <a:latin typeface="SutonnyMJ" pitchFamily="2" charset="0"/>
                <a:cs typeface="NikoshBAN"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NikoshBAN" pitchFamily="2" charset="0"/>
              <a:cs typeface="NikoshBAN" pitchFamily="2" charset="0"/>
            </a:endParaRPr>
          </a:p>
        </p:txBody>
      </p:sp>
      <p:sp>
        <p:nvSpPr>
          <p:cNvPr id="7" name="Rectangle 6"/>
          <p:cNvSpPr/>
          <p:nvPr/>
        </p:nvSpPr>
        <p:spPr>
          <a:xfrm>
            <a:off x="1" y="304799"/>
            <a:ext cx="4038599"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ikoshBAN" pitchFamily="2" charset="0"/>
                <a:ea typeface="+mn-ea"/>
                <a:cs typeface="NikoshBAN" pitchFamily="2" charset="0"/>
              </a:rPr>
              <a:t>তাপমাত্রা</a:t>
            </a:r>
            <a:r>
              <a:rPr kumimoji="0" lang="en-US" sz="3200" b="1" i="0" u="none" strike="noStrike" kern="1200" cap="none" spc="0" normalizeH="0" baseline="0" noProof="0" dirty="0">
                <a:ln>
                  <a:noFill/>
                </a:ln>
                <a:solidFill>
                  <a:srgbClr val="FF0000"/>
                </a:solidFill>
                <a:effectLst/>
                <a:uLnTx/>
                <a:uFillTx/>
                <a:latin typeface="NikoshBAN" pitchFamily="2" charset="0"/>
                <a:ea typeface="+mn-ea"/>
                <a:cs typeface="NikoshBAN" pitchFamily="2" charset="0"/>
              </a:rPr>
              <a:t> </a:t>
            </a:r>
            <a:r>
              <a:rPr kumimoji="0" lang="en-US" sz="3200" b="1" i="0" u="none" strike="noStrike" kern="1200" cap="none" spc="0" normalizeH="0" baseline="0" noProof="0" dirty="0" err="1">
                <a:ln>
                  <a:noFill/>
                </a:ln>
                <a:solidFill>
                  <a:srgbClr val="FF0000"/>
                </a:solidFill>
                <a:effectLst/>
                <a:uLnTx/>
                <a:uFillTx/>
                <a:latin typeface="NikoshBAN" pitchFamily="2" charset="0"/>
                <a:ea typeface="+mn-ea"/>
                <a:cs typeface="NikoshBAN" pitchFamily="2" charset="0"/>
              </a:rPr>
              <a:t>পরিমাপের</a:t>
            </a:r>
            <a:r>
              <a:rPr kumimoji="0" lang="en-US" sz="3200" b="1" i="0" u="none" strike="noStrike" kern="1200" cap="none" spc="0" normalizeH="0" baseline="0" noProof="0" dirty="0">
                <a:ln>
                  <a:noFill/>
                </a:ln>
                <a:solidFill>
                  <a:srgbClr val="FF0000"/>
                </a:solidFill>
                <a:effectLst/>
                <a:uLnTx/>
                <a:uFillTx/>
                <a:latin typeface="NikoshBAN" pitchFamily="2" charset="0"/>
                <a:ea typeface="+mn-ea"/>
                <a:cs typeface="NikoshBAN" pitchFamily="2" charset="0"/>
              </a:rPr>
              <a:t> </a:t>
            </a:r>
            <a:r>
              <a:rPr kumimoji="0" lang="en-US" sz="3200" b="1" i="0" u="none" strike="noStrike" kern="1200" cap="none" spc="0" normalizeH="0" baseline="0" noProof="0" dirty="0" err="1">
                <a:ln>
                  <a:noFill/>
                </a:ln>
                <a:solidFill>
                  <a:srgbClr val="FF0000"/>
                </a:solidFill>
                <a:effectLst/>
                <a:uLnTx/>
                <a:uFillTx/>
                <a:latin typeface="NikoshBAN" pitchFamily="2" charset="0"/>
                <a:ea typeface="+mn-ea"/>
                <a:cs typeface="NikoshBAN" pitchFamily="2" charset="0"/>
              </a:rPr>
              <a:t>নীতি</a:t>
            </a:r>
            <a:r>
              <a:rPr kumimoji="0" lang="en-US" sz="3200" b="1" i="0" u="none" strike="noStrike" kern="1200" cap="none" spc="0" normalizeH="0" baseline="0" noProof="0" dirty="0">
                <a:ln>
                  <a:noFill/>
                </a:ln>
                <a:solidFill>
                  <a:srgbClr val="FF0000"/>
                </a:solidFill>
                <a:effectLst/>
                <a:uLnTx/>
                <a:uFillTx/>
                <a:latin typeface="NikoshBAN" pitchFamily="2" charset="0"/>
                <a:ea typeface="+mn-ea"/>
                <a:cs typeface="NikoshBAN" pitchFamily="2" charset="0"/>
              </a:rPr>
              <a:t>: </a:t>
            </a:r>
          </a:p>
        </p:txBody>
      </p:sp>
      <p:sp>
        <p:nvSpPr>
          <p:cNvPr id="8" name="Rectangle 7"/>
          <p:cNvSpPr/>
          <p:nvPr/>
        </p:nvSpPr>
        <p:spPr>
          <a:xfrm>
            <a:off x="17930" y="4953000"/>
            <a:ext cx="9135035"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s-IN" sz="3600" b="0" i="0" u="none" strike="noStrike" kern="1200" cap="none" spc="0" normalizeH="0" baseline="0" noProof="0" dirty="0">
                <a:ln>
                  <a:noFill/>
                </a:ln>
                <a:solidFill>
                  <a:srgbClr val="202122"/>
                </a:solidFill>
                <a:effectLst/>
                <a:uLnTx/>
                <a:uFillTx/>
                <a:latin typeface="NikoshBAN" pitchFamily="2" charset="0"/>
                <a:ea typeface="+mn-ea"/>
                <a:cs typeface="NikoshBAN" pitchFamily="2" charset="0"/>
              </a:rPr>
              <a:t>তাপমাত্রা বা উষ্ণতা হচ্ছে বস্তুর তাপীয় অবস্থা যা নির্ধারণ করে বস্তুটিকে অন্য বস্তুর তাপীয় সংস্পর্শে রাখলে তাপ দেবে না নেবে।</a:t>
            </a:r>
            <a:endParaRPr kumimoji="0" lang="en-US" sz="3600" b="0" i="0" u="none" strike="noStrike" kern="1200" cap="none" spc="0" normalizeH="0" baseline="0" noProof="0" dirty="0">
              <a:ln>
                <a:noFill/>
              </a:ln>
              <a:solidFill>
                <a:prstClr val="black"/>
              </a:solidFill>
              <a:effectLst/>
              <a:uLnTx/>
              <a:uFillTx/>
              <a:latin typeface="NikoshBAN" pitchFamily="2" charset="0"/>
              <a:ea typeface="+mn-ea"/>
              <a:cs typeface="NikoshBAN" pitchFamily="2" charset="0"/>
            </a:endParaRPr>
          </a:p>
        </p:txBody>
      </p:sp>
      <p:sp>
        <p:nvSpPr>
          <p:cNvPr id="9" name="Rectangle 8"/>
          <p:cNvSpPr/>
          <p:nvPr/>
        </p:nvSpPr>
        <p:spPr>
          <a:xfrm>
            <a:off x="17930" y="4368225"/>
            <a:ext cx="2933132"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SutonnyMJ"/>
                <a:ea typeface="+mn-ea"/>
                <a:cs typeface="+mn-cs"/>
              </a:rPr>
              <a:t>ZvcgvÎvi</a:t>
            </a:r>
            <a:r>
              <a:rPr kumimoji="0" lang="en-US" sz="3200" b="1" i="0" u="none" strike="noStrike" kern="1200" cap="none" spc="0" normalizeH="0" baseline="0" noProof="0" dirty="0">
                <a:ln>
                  <a:noFill/>
                </a:ln>
                <a:solidFill>
                  <a:srgbClr val="FF0000"/>
                </a:solidFill>
                <a:effectLst/>
                <a:uLnTx/>
                <a:uFillTx/>
                <a:latin typeface="SutonnyMJ"/>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SutonnyMJ"/>
                <a:ea typeface="+mn-ea"/>
                <a:cs typeface="+mn-cs"/>
              </a:rPr>
              <a:t>aviYv</a:t>
            </a:r>
            <a:r>
              <a:rPr kumimoji="0" lang="en-US" sz="3200" b="1" i="0" u="sng" strike="noStrike" kern="1200" cap="none" spc="0" normalizeH="0" baseline="0" noProof="0" dirty="0" smtClean="0">
                <a:ln>
                  <a:noFill/>
                </a:ln>
                <a:solidFill>
                  <a:srgbClr val="FF0000"/>
                </a:solidFill>
                <a:effectLst/>
                <a:uLnTx/>
                <a:uFillTx/>
                <a:latin typeface="SutonnyMJ"/>
                <a:ea typeface="+mn-ea"/>
                <a:cs typeface="+mn-cs"/>
              </a:rPr>
              <a:t>:</a:t>
            </a:r>
            <a:r>
              <a:rPr kumimoji="0" lang="en-US" sz="1800" b="0" i="0" u="none" strike="noStrike" kern="1200" cap="none" spc="0" normalizeH="0" baseline="0" noProof="0" dirty="0">
                <a:ln>
                  <a:noFill/>
                </a:ln>
                <a:solidFill>
                  <a:srgbClr val="000000"/>
                </a:solidFill>
                <a:effectLst/>
                <a:uLnTx/>
                <a:uFillTx/>
                <a:latin typeface="SutonnyMJ"/>
                <a:ea typeface="+mn-ea"/>
                <a:cs typeface="+mn-cs"/>
              </a:rPr>
              <a:t>	</a:t>
            </a:r>
          </a:p>
        </p:txBody>
      </p:sp>
    </p:spTree>
    <p:extLst>
      <p:ext uri="{BB962C8B-B14F-4D97-AF65-F5344CB8AC3E}">
        <p14:creationId xmlns:p14="http://schemas.microsoft.com/office/powerpoint/2010/main" val="215585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685800"/>
            <a:ext cx="3619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0" y="685800"/>
            <a:ext cx="3619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2805" y="685800"/>
            <a:ext cx="3619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555" y="685800"/>
            <a:ext cx="3619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a:off x="565088" y="1524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447800" y="1524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438400" y="1524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478459" y="1524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07988" y="1078468"/>
            <a:ext cx="3561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B</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4" name="TextBox 23"/>
          <p:cNvSpPr txBox="1"/>
          <p:nvPr/>
        </p:nvSpPr>
        <p:spPr>
          <a:xfrm>
            <a:off x="1784564" y="1078468"/>
            <a:ext cx="56938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100</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5" name="TextBox 24"/>
          <p:cNvSpPr txBox="1"/>
          <p:nvPr/>
        </p:nvSpPr>
        <p:spPr>
          <a:xfrm>
            <a:off x="2767000" y="1078468"/>
            <a:ext cx="56938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212</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6" name="TextBox 25"/>
          <p:cNvSpPr txBox="1"/>
          <p:nvPr/>
        </p:nvSpPr>
        <p:spPr>
          <a:xfrm>
            <a:off x="3733800" y="1078468"/>
            <a:ext cx="56938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373</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27" name="Straight Connector 26"/>
          <p:cNvCxnSpPr/>
          <p:nvPr/>
        </p:nvCxnSpPr>
        <p:spPr>
          <a:xfrm flipH="1">
            <a:off x="575974" y="2667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458686" y="2667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449286" y="2667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478459" y="2677886"/>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02049" y="2221468"/>
            <a:ext cx="3561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34" name="TextBox 33"/>
          <p:cNvSpPr txBox="1"/>
          <p:nvPr/>
        </p:nvSpPr>
        <p:spPr>
          <a:xfrm>
            <a:off x="2898912" y="2221468"/>
            <a:ext cx="327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F</a:t>
            </a:r>
          </a:p>
        </p:txBody>
      </p:sp>
      <p:sp>
        <p:nvSpPr>
          <p:cNvPr id="35" name="TextBox 34"/>
          <p:cNvSpPr txBox="1"/>
          <p:nvPr/>
        </p:nvSpPr>
        <p:spPr>
          <a:xfrm>
            <a:off x="3733800" y="2221468"/>
            <a:ext cx="37061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a:t>
            </a:r>
          </a:p>
        </p:txBody>
      </p:sp>
      <p:sp>
        <p:nvSpPr>
          <p:cNvPr id="2" name="TextBox 1"/>
          <p:cNvSpPr txBox="1"/>
          <p:nvPr/>
        </p:nvSpPr>
        <p:spPr>
          <a:xfrm>
            <a:off x="896242" y="2221468"/>
            <a:ext cx="327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P</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36" name="Straight Connector 35"/>
          <p:cNvCxnSpPr/>
          <p:nvPr/>
        </p:nvCxnSpPr>
        <p:spPr>
          <a:xfrm flipH="1">
            <a:off x="565088" y="40386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447800" y="40386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438400" y="40386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3478459" y="40386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912804" y="3593068"/>
            <a:ext cx="31290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0</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2" name="TextBox 41"/>
          <p:cNvSpPr txBox="1"/>
          <p:nvPr/>
        </p:nvSpPr>
        <p:spPr>
          <a:xfrm>
            <a:off x="2831120" y="3593068"/>
            <a:ext cx="44114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32</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3" name="TextBox 42"/>
          <p:cNvSpPr txBox="1"/>
          <p:nvPr/>
        </p:nvSpPr>
        <p:spPr>
          <a:xfrm>
            <a:off x="3733800" y="3593068"/>
            <a:ext cx="569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273</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4" name="TextBox 43"/>
          <p:cNvSpPr txBox="1"/>
          <p:nvPr/>
        </p:nvSpPr>
        <p:spPr>
          <a:xfrm>
            <a:off x="863716" y="3593068"/>
            <a:ext cx="37061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2067" name="TextBox 2066"/>
          <p:cNvSpPr txBox="1"/>
          <p:nvPr/>
        </p:nvSpPr>
        <p:spPr>
          <a:xfrm>
            <a:off x="565088" y="5715000"/>
            <a:ext cx="33036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n-BD" sz="2800" b="0" i="0" u="none" strike="noStrike" kern="1200" cap="none" spc="0" normalizeH="0" baseline="0" noProof="0" dirty="0" smtClean="0">
                <a:ln>
                  <a:noFill/>
                </a:ln>
                <a:solidFill>
                  <a:prstClr val="black"/>
                </a:solidFill>
                <a:effectLst/>
                <a:uLnTx/>
                <a:uFillTx/>
                <a:latin typeface="NikoshBAN" pitchFamily="2" charset="0"/>
                <a:ea typeface="+mn-ea"/>
                <a:cs typeface="NikoshBAN" pitchFamily="2" charset="0"/>
              </a:rPr>
              <a:t>তাপমাত্রার প্রচলিত স্কেল</a:t>
            </a:r>
            <a:endParaRPr kumimoji="0" lang="en-US" sz="2800" b="0" i="0" u="none" strike="noStrike" kern="1200" cap="none" spc="0" normalizeH="0" baseline="0" noProof="0" dirty="0">
              <a:ln>
                <a:noFill/>
              </a:ln>
              <a:solidFill>
                <a:prstClr val="black"/>
              </a:solidFill>
              <a:effectLst/>
              <a:uLnTx/>
              <a:uFillTx/>
              <a:latin typeface="NikoshBAN" pitchFamily="2" charset="0"/>
              <a:ea typeface="+mn-ea"/>
              <a:cs typeface="NikoshBAN" pitchFamily="2" charset="0"/>
            </a:endParaRPr>
          </a:p>
        </p:txBody>
      </p:sp>
      <p:sp>
        <p:nvSpPr>
          <p:cNvPr id="66" name="TextBox 65"/>
          <p:cNvSpPr txBox="1"/>
          <p:nvPr/>
        </p:nvSpPr>
        <p:spPr>
          <a:xfrm>
            <a:off x="3811341" y="685800"/>
            <a:ext cx="114165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n-BD" sz="2800" b="0" i="0" u="none" strike="noStrike" kern="1200" cap="none" spc="0" normalizeH="0" baseline="0" noProof="0" dirty="0" smtClean="0">
                <a:ln>
                  <a:noFill/>
                </a:ln>
                <a:solidFill>
                  <a:prstClr val="black"/>
                </a:solidFill>
                <a:effectLst/>
                <a:uLnTx/>
                <a:uFillTx/>
                <a:latin typeface="NikoshBAN" pitchFamily="2" charset="0"/>
                <a:ea typeface="+mn-ea"/>
                <a:cs typeface="NikoshBAN" pitchFamily="2" charset="0"/>
              </a:rPr>
              <a:t>স্ফুটনাঙ্ক</a:t>
            </a:r>
            <a:endParaRPr kumimoji="0" lang="en-US" sz="2800" b="0" i="0" u="none" strike="noStrike" kern="1200" cap="none" spc="0" normalizeH="0" baseline="0" noProof="0" dirty="0">
              <a:ln>
                <a:noFill/>
              </a:ln>
              <a:solidFill>
                <a:prstClr val="black"/>
              </a:solidFill>
              <a:effectLst/>
              <a:uLnTx/>
              <a:uFillTx/>
              <a:latin typeface="NikoshBAN" pitchFamily="2" charset="0"/>
              <a:ea typeface="+mn-ea"/>
              <a:cs typeface="NikoshBAN" pitchFamily="2" charset="0"/>
            </a:endParaRPr>
          </a:p>
        </p:txBody>
      </p:sp>
      <p:sp>
        <p:nvSpPr>
          <p:cNvPr id="67" name="TextBox 66"/>
          <p:cNvSpPr txBox="1"/>
          <p:nvPr/>
        </p:nvSpPr>
        <p:spPr>
          <a:xfrm>
            <a:off x="3753895" y="4051836"/>
            <a:ext cx="96853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n-BD" sz="2800" b="0" i="0" u="none" strike="noStrike" kern="1200" cap="none" spc="0" normalizeH="0" baseline="0" noProof="0" dirty="0" smtClean="0">
                <a:ln>
                  <a:noFill/>
                </a:ln>
                <a:solidFill>
                  <a:prstClr val="black"/>
                </a:solidFill>
                <a:effectLst/>
                <a:uLnTx/>
                <a:uFillTx/>
                <a:latin typeface="NikoshBAN" pitchFamily="2" charset="0"/>
                <a:ea typeface="+mn-ea"/>
                <a:cs typeface="NikoshBAN" pitchFamily="2" charset="0"/>
              </a:rPr>
              <a:t>হিমাঙ্ক</a:t>
            </a:r>
            <a:endParaRPr kumimoji="0" lang="en-US" sz="2800" b="0" i="0" u="none" strike="noStrike" kern="1200" cap="none" spc="0" normalizeH="0" baseline="0" noProof="0" dirty="0">
              <a:ln>
                <a:noFill/>
              </a:ln>
              <a:solidFill>
                <a:prstClr val="black"/>
              </a:solidFill>
              <a:effectLst/>
              <a:uLnTx/>
              <a:uFillTx/>
              <a:latin typeface="NikoshBAN" pitchFamily="2" charset="0"/>
              <a:ea typeface="+mn-ea"/>
              <a:cs typeface="NikoshBAN" pitchFamily="2" charset="0"/>
            </a:endParaRPr>
          </a:p>
        </p:txBody>
      </p:sp>
      <mc:AlternateContent xmlns:mc="http://schemas.openxmlformats.org/markup-compatibility/2006" xmlns:a14="http://schemas.microsoft.com/office/drawing/2010/main">
        <mc:Choice Requires="a14">
          <p:sp>
            <p:nvSpPr>
              <p:cNvPr id="2068" name="TextBox 2067"/>
              <p:cNvSpPr txBox="1"/>
              <p:nvPr/>
            </p:nvSpPr>
            <p:spPr>
              <a:xfrm>
                <a:off x="3810000" y="2960914"/>
                <a:ext cx="4935967" cy="6705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US" sz="2000" b="0" i="0" u="none" strike="noStrike" kern="1200" cap="none" spc="0" normalizeH="0" baseline="0" noProof="0" smtClean="0">
                              <a:ln>
                                <a:noFill/>
                              </a:ln>
                              <a:solidFill>
                                <a:prstClr val="black"/>
                              </a:solidFill>
                              <a:effectLst/>
                              <a:uLnTx/>
                              <a:uFillTx/>
                              <a:latin typeface="Cambria Math"/>
                              <a:ea typeface="+mn-ea"/>
                              <a:cs typeface="+mn-cs"/>
                            </a:rPr>
                            <m:t>PA</m:t>
                          </m:r>
                        </m:num>
                        <m:den>
                          <m:r>
                            <m:rPr>
                              <m:sty m:val="p"/>
                            </m:rPr>
                            <a:rPr kumimoji="0" lang="en-US" sz="2000" b="0" i="0" u="none" strike="noStrike" kern="1200" cap="none" spc="0" normalizeH="0" baseline="0" noProof="0" smtClean="0">
                              <a:ln>
                                <a:noFill/>
                              </a:ln>
                              <a:solidFill>
                                <a:prstClr val="black"/>
                              </a:solidFill>
                              <a:effectLst/>
                              <a:uLnTx/>
                              <a:uFillTx/>
                              <a:latin typeface="Cambria Math"/>
                              <a:ea typeface="+mn-ea"/>
                              <a:cs typeface="+mn-cs"/>
                            </a:rPr>
                            <m:t>BA</m:t>
                          </m:r>
                        </m:den>
                      </m:f>
                      <m:r>
                        <a:rPr kumimoji="0" lang="en-US" sz="2000" b="0" i="0" u="none" strike="noStrike" kern="1200" cap="none" spc="0" normalizeH="0" baseline="0" noProof="0" smtClean="0">
                          <a:ln>
                            <a:noFill/>
                          </a:ln>
                          <a:solidFill>
                            <a:prstClr val="black"/>
                          </a:solidFill>
                          <a:effectLst/>
                          <a:uLnTx/>
                          <a:uFillTx/>
                          <a:latin typeface="Cambria Math"/>
                          <a:ea typeface="+mn-ea"/>
                          <a:cs typeface="+mn-cs"/>
                        </a:rPr>
                        <m:t>= </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US" sz="2000" b="0" i="0" u="none" strike="noStrike" kern="1200" cap="none" spc="0" normalizeH="0" baseline="0" noProof="0" smtClean="0">
                              <a:ln>
                                <a:noFill/>
                              </a:ln>
                              <a:solidFill>
                                <a:prstClr val="black"/>
                              </a:solidFill>
                              <a:effectLst/>
                              <a:uLnTx/>
                              <a:uFillTx/>
                              <a:latin typeface="Cambria Math"/>
                              <a:ea typeface="+mn-ea"/>
                              <a:cs typeface="+mn-cs"/>
                            </a:rPr>
                            <m:t>C</m:t>
                          </m:r>
                          <m:r>
                            <a:rPr kumimoji="0" lang="en-US" sz="2000" b="0" i="0" u="none" strike="noStrike" kern="1200" cap="none" spc="0" normalizeH="0" baseline="0" noProof="0" smtClean="0">
                              <a:ln>
                                <a:noFill/>
                              </a:ln>
                              <a:solidFill>
                                <a:prstClr val="black"/>
                              </a:solidFill>
                              <a:effectLst/>
                              <a:uLnTx/>
                              <a:uFillTx/>
                              <a:latin typeface="Cambria Math"/>
                              <a:ea typeface="+mn-ea"/>
                              <a:cs typeface="+mn-cs"/>
                            </a:rPr>
                            <m:t>−0</m:t>
                          </m:r>
                        </m:num>
                        <m:den>
                          <m:r>
                            <a:rPr kumimoji="0" lang="en-US" sz="2000" b="0" i="0" u="none" strike="noStrike" kern="1200" cap="none" spc="0" normalizeH="0" baseline="0" noProof="0" smtClean="0">
                              <a:ln>
                                <a:noFill/>
                              </a:ln>
                              <a:solidFill>
                                <a:prstClr val="black"/>
                              </a:solidFill>
                              <a:effectLst/>
                              <a:uLnTx/>
                              <a:uFillTx/>
                              <a:latin typeface="Cambria Math"/>
                              <a:ea typeface="+mn-ea"/>
                              <a:cs typeface="+mn-cs"/>
                            </a:rPr>
                            <m:t>100−0</m:t>
                          </m:r>
                        </m:den>
                      </m:f>
                      <m:r>
                        <a:rPr kumimoji="0" lang="en-US" sz="2000" b="0" i="0" u="none" strike="noStrike" kern="1200" cap="none" spc="0" normalizeH="0" baseline="0" noProof="0" smtClean="0">
                          <a:ln>
                            <a:noFill/>
                          </a:ln>
                          <a:solidFill>
                            <a:prstClr val="black"/>
                          </a:solidFill>
                          <a:effectLst/>
                          <a:uLnTx/>
                          <a:uFillTx/>
                          <a:latin typeface="Cambria Math"/>
                          <a:ea typeface="+mn-ea"/>
                          <a:cs typeface="+mn-cs"/>
                        </a:rPr>
                        <m:t> = </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US" sz="2000" b="0" i="0" u="none" strike="noStrike" kern="1200" cap="none" spc="0" normalizeH="0" baseline="0" noProof="0" smtClean="0">
                              <a:ln>
                                <a:noFill/>
                              </a:ln>
                              <a:solidFill>
                                <a:prstClr val="black"/>
                              </a:solidFill>
                              <a:effectLst/>
                              <a:uLnTx/>
                              <a:uFillTx/>
                              <a:latin typeface="Cambria Math"/>
                              <a:ea typeface="+mn-ea"/>
                              <a:cs typeface="+mn-cs"/>
                            </a:rPr>
                            <m:t>F</m:t>
                          </m:r>
                          <m:r>
                            <a:rPr kumimoji="0" lang="en-US" sz="2000" b="0" i="0" u="none" strike="noStrike" kern="1200" cap="none" spc="0" normalizeH="0" baseline="0" noProof="0" smtClean="0">
                              <a:ln>
                                <a:noFill/>
                              </a:ln>
                              <a:solidFill>
                                <a:prstClr val="black"/>
                              </a:solidFill>
                              <a:effectLst/>
                              <a:uLnTx/>
                              <a:uFillTx/>
                              <a:latin typeface="Cambria Math"/>
                              <a:ea typeface="+mn-ea"/>
                              <a:cs typeface="+mn-cs"/>
                            </a:rPr>
                            <m:t>−32</m:t>
                          </m:r>
                        </m:num>
                        <m:den>
                          <m:r>
                            <a:rPr kumimoji="0" lang="en-US" sz="2000" b="0" i="0" u="none" strike="noStrike" kern="1200" cap="none" spc="0" normalizeH="0" baseline="0" noProof="0" smtClean="0">
                              <a:ln>
                                <a:noFill/>
                              </a:ln>
                              <a:solidFill>
                                <a:prstClr val="black"/>
                              </a:solidFill>
                              <a:effectLst/>
                              <a:uLnTx/>
                              <a:uFillTx/>
                              <a:latin typeface="Cambria Math"/>
                              <a:ea typeface="+mn-ea"/>
                              <a:cs typeface="+mn-cs"/>
                            </a:rPr>
                            <m:t>212−32</m:t>
                          </m:r>
                        </m:den>
                      </m:f>
                      <m:r>
                        <a:rPr kumimoji="0" lang="en-US" sz="2000" b="0" i="0" u="none" strike="noStrike" kern="1200" cap="none" spc="0" normalizeH="0" baseline="0" noProof="0" smtClean="0">
                          <a:ln>
                            <a:noFill/>
                          </a:ln>
                          <a:solidFill>
                            <a:prstClr val="black"/>
                          </a:solidFill>
                          <a:effectLst/>
                          <a:uLnTx/>
                          <a:uFillTx/>
                          <a:latin typeface="Cambria Math"/>
                          <a:ea typeface="+mn-ea"/>
                          <a:cs typeface="+mn-cs"/>
                        </a:rPr>
                        <m:t> = </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US" sz="2000" b="0" i="0" u="none" strike="noStrike" kern="1200" cap="none" spc="0" normalizeH="0" baseline="0" noProof="0" smtClean="0">
                              <a:ln>
                                <a:noFill/>
                              </a:ln>
                              <a:solidFill>
                                <a:prstClr val="black"/>
                              </a:solidFill>
                              <a:effectLst/>
                              <a:uLnTx/>
                              <a:uFillTx/>
                              <a:latin typeface="Cambria Math"/>
                              <a:ea typeface="+mn-ea"/>
                              <a:cs typeface="+mn-cs"/>
                            </a:rPr>
                            <m:t>K</m:t>
                          </m:r>
                          <m:r>
                            <a:rPr kumimoji="0" lang="en-US" sz="2000" b="0" i="0" u="none" strike="noStrike" kern="1200" cap="none" spc="0" normalizeH="0" baseline="0" noProof="0" smtClean="0">
                              <a:ln>
                                <a:noFill/>
                              </a:ln>
                              <a:solidFill>
                                <a:prstClr val="black"/>
                              </a:solidFill>
                              <a:effectLst/>
                              <a:uLnTx/>
                              <a:uFillTx/>
                              <a:latin typeface="Cambria Math"/>
                              <a:ea typeface="+mn-ea"/>
                              <a:cs typeface="+mn-cs"/>
                            </a:rPr>
                            <m:t>−273</m:t>
                          </m:r>
                        </m:num>
                        <m:den>
                          <m:r>
                            <a:rPr kumimoji="0" lang="en-US" sz="2000" b="0" i="0" u="none" strike="noStrike" kern="1200" cap="none" spc="0" normalizeH="0" baseline="0" noProof="0" smtClean="0">
                              <a:ln>
                                <a:noFill/>
                              </a:ln>
                              <a:solidFill>
                                <a:prstClr val="black"/>
                              </a:solidFill>
                              <a:effectLst/>
                              <a:uLnTx/>
                              <a:uFillTx/>
                              <a:latin typeface="Cambria Math"/>
                              <a:ea typeface="+mn-ea"/>
                              <a:cs typeface="+mn-cs"/>
                            </a:rPr>
                            <m:t>373−273</m:t>
                          </m:r>
                        </m:den>
                      </m:f>
                    </m:oMath>
                  </m:oMathPara>
                </a14:m>
                <a:endParaRPr kumimoji="0" lang="en-US" sz="2000" b="0" i="0" u="none" strike="noStrike" kern="1200" cap="none" spc="0" normalizeH="0" baseline="0" noProof="0" dirty="0">
                  <a:ln>
                    <a:noFill/>
                  </a:ln>
                  <a:solidFill>
                    <a:prstClr val="black"/>
                  </a:solidFill>
                  <a:effectLst/>
                  <a:uLnTx/>
                  <a:uFillTx/>
                  <a:latin typeface="Verdana"/>
                  <a:ea typeface="+mn-ea"/>
                  <a:cs typeface="+mn-cs"/>
                </a:endParaRPr>
              </a:p>
            </p:txBody>
          </p:sp>
        </mc:Choice>
        <mc:Fallback xmlns="">
          <p:sp>
            <p:nvSpPr>
              <p:cNvPr id="2068" name="TextBox 2067"/>
              <p:cNvSpPr txBox="1">
                <a:spLocks noRot="1" noChangeAspect="1" noMove="1" noResize="1" noEditPoints="1" noAdjustHandles="1" noChangeArrowheads="1" noChangeShapeType="1" noTextEdit="1"/>
              </p:cNvSpPr>
              <p:nvPr/>
            </p:nvSpPr>
            <p:spPr>
              <a:xfrm>
                <a:off x="3810000" y="2960914"/>
                <a:ext cx="4935967" cy="670568"/>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5038701" y="4038600"/>
                <a:ext cx="3534429" cy="6705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000" b="0" i="0" u="none" strike="noStrike" kern="1200" cap="none" spc="0" normalizeH="0" baseline="0" noProof="0" smtClean="0">
                          <a:ln>
                            <a:noFill/>
                          </a:ln>
                          <a:solidFill>
                            <a:prstClr val="black"/>
                          </a:solidFill>
                          <a:effectLst/>
                          <a:uLnTx/>
                          <a:uFillTx/>
                          <a:latin typeface="Cambria Math"/>
                          <a:ea typeface="+mn-ea"/>
                          <a:cs typeface="+mn-cs"/>
                        </a:rPr>
                        <m:t>or</m:t>
                      </m:r>
                      <m:r>
                        <a:rPr kumimoji="0" lang="en-US" sz="2000" b="0" i="0" u="none" strike="noStrike" kern="1200" cap="none" spc="0" normalizeH="0" baseline="0" noProof="0" smtClean="0">
                          <a:ln>
                            <a:noFill/>
                          </a:ln>
                          <a:solidFill>
                            <a:prstClr val="black"/>
                          </a:solidFill>
                          <a:effectLst/>
                          <a:uLnTx/>
                          <a:uFillTx/>
                          <a:latin typeface="Cambria Math"/>
                          <a:ea typeface="+mn-ea"/>
                          <a:cs typeface="+mn-cs"/>
                        </a:rPr>
                        <m:t>, </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US" sz="2000" b="0" i="0" u="none" strike="noStrike" kern="1200" cap="none" spc="0" normalizeH="0" baseline="0" noProof="0" smtClean="0">
                              <a:ln>
                                <a:noFill/>
                              </a:ln>
                              <a:solidFill>
                                <a:prstClr val="black"/>
                              </a:solidFill>
                              <a:effectLst/>
                              <a:uLnTx/>
                              <a:uFillTx/>
                              <a:latin typeface="Cambria Math"/>
                              <a:ea typeface="+mn-ea"/>
                              <a:cs typeface="+mn-cs"/>
                            </a:rPr>
                            <m:t>C</m:t>
                          </m:r>
                        </m:num>
                        <m:den>
                          <m:r>
                            <a:rPr kumimoji="0" lang="en-US" sz="2000" b="0" i="0" u="none" strike="noStrike" kern="1200" cap="none" spc="0" normalizeH="0" baseline="0" noProof="0" smtClean="0">
                              <a:ln>
                                <a:noFill/>
                              </a:ln>
                              <a:solidFill>
                                <a:prstClr val="black"/>
                              </a:solidFill>
                              <a:effectLst/>
                              <a:uLnTx/>
                              <a:uFillTx/>
                              <a:latin typeface="Cambria Math"/>
                              <a:ea typeface="+mn-ea"/>
                              <a:cs typeface="+mn-cs"/>
                            </a:rPr>
                            <m:t>100</m:t>
                          </m:r>
                        </m:den>
                      </m:f>
                      <m:r>
                        <a:rPr kumimoji="0" lang="en-US" sz="2000" b="0" i="0" u="none" strike="noStrike" kern="1200" cap="none" spc="0" normalizeH="0" baseline="0" noProof="0" smtClean="0">
                          <a:ln>
                            <a:noFill/>
                          </a:ln>
                          <a:solidFill>
                            <a:prstClr val="black"/>
                          </a:solidFill>
                          <a:effectLst/>
                          <a:uLnTx/>
                          <a:uFillTx/>
                          <a:latin typeface="Cambria Math"/>
                          <a:ea typeface="+mn-ea"/>
                          <a:cs typeface="+mn-cs"/>
                        </a:rPr>
                        <m:t> = </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US" sz="2000" b="0" i="0" u="none" strike="noStrike" kern="1200" cap="none" spc="0" normalizeH="0" baseline="0" noProof="0" smtClean="0">
                              <a:ln>
                                <a:noFill/>
                              </a:ln>
                              <a:solidFill>
                                <a:prstClr val="black"/>
                              </a:solidFill>
                              <a:effectLst/>
                              <a:uLnTx/>
                              <a:uFillTx/>
                              <a:latin typeface="Cambria Math"/>
                              <a:ea typeface="+mn-ea"/>
                              <a:cs typeface="+mn-cs"/>
                            </a:rPr>
                            <m:t>F</m:t>
                          </m:r>
                          <m:r>
                            <a:rPr kumimoji="0" lang="en-US" sz="2000" b="0" i="0" u="none" strike="noStrike" kern="1200" cap="none" spc="0" normalizeH="0" baseline="0" noProof="0" smtClean="0">
                              <a:ln>
                                <a:noFill/>
                              </a:ln>
                              <a:solidFill>
                                <a:prstClr val="black"/>
                              </a:solidFill>
                              <a:effectLst/>
                              <a:uLnTx/>
                              <a:uFillTx/>
                              <a:latin typeface="Cambria Math"/>
                              <a:ea typeface="+mn-ea"/>
                              <a:cs typeface="+mn-cs"/>
                            </a:rPr>
                            <m:t>−32</m:t>
                          </m:r>
                        </m:num>
                        <m:den>
                          <m:r>
                            <a:rPr kumimoji="0" lang="en-US" sz="2000" b="0" i="0" u="none" strike="noStrike" kern="1200" cap="none" spc="0" normalizeH="0" baseline="0" noProof="0" smtClean="0">
                              <a:ln>
                                <a:noFill/>
                              </a:ln>
                              <a:solidFill>
                                <a:prstClr val="black"/>
                              </a:solidFill>
                              <a:effectLst/>
                              <a:uLnTx/>
                              <a:uFillTx/>
                              <a:latin typeface="Cambria Math"/>
                              <a:ea typeface="+mn-ea"/>
                              <a:cs typeface="+mn-cs"/>
                            </a:rPr>
                            <m:t>180</m:t>
                          </m:r>
                        </m:den>
                      </m:f>
                      <m:r>
                        <a:rPr kumimoji="0" lang="en-US" sz="2000" b="0" i="0" u="none" strike="noStrike" kern="1200" cap="none" spc="0" normalizeH="0" baseline="0" noProof="0" smtClean="0">
                          <a:ln>
                            <a:noFill/>
                          </a:ln>
                          <a:solidFill>
                            <a:prstClr val="black"/>
                          </a:solidFill>
                          <a:effectLst/>
                          <a:uLnTx/>
                          <a:uFillTx/>
                          <a:latin typeface="Cambria Math"/>
                          <a:ea typeface="+mn-ea"/>
                          <a:cs typeface="+mn-cs"/>
                        </a:rPr>
                        <m:t> = </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US" sz="2000" b="0" i="0" u="none" strike="noStrike" kern="1200" cap="none" spc="0" normalizeH="0" baseline="0" noProof="0" smtClean="0">
                              <a:ln>
                                <a:noFill/>
                              </a:ln>
                              <a:solidFill>
                                <a:prstClr val="black"/>
                              </a:solidFill>
                              <a:effectLst/>
                              <a:uLnTx/>
                              <a:uFillTx/>
                              <a:latin typeface="Cambria Math"/>
                              <a:ea typeface="+mn-ea"/>
                              <a:cs typeface="+mn-cs"/>
                            </a:rPr>
                            <m:t>K</m:t>
                          </m:r>
                          <m:r>
                            <a:rPr kumimoji="0" lang="en-US" sz="2000" b="0" i="0" u="none" strike="noStrike" kern="1200" cap="none" spc="0" normalizeH="0" baseline="0" noProof="0" smtClean="0">
                              <a:ln>
                                <a:noFill/>
                              </a:ln>
                              <a:solidFill>
                                <a:prstClr val="black"/>
                              </a:solidFill>
                              <a:effectLst/>
                              <a:uLnTx/>
                              <a:uFillTx/>
                              <a:latin typeface="Cambria Math"/>
                              <a:ea typeface="+mn-ea"/>
                              <a:cs typeface="+mn-cs"/>
                            </a:rPr>
                            <m:t>−273</m:t>
                          </m:r>
                        </m:num>
                        <m:den>
                          <m:r>
                            <a:rPr kumimoji="0" lang="en-US" sz="2000" b="0" i="0" u="none" strike="noStrike" kern="1200" cap="none" spc="0" normalizeH="0" baseline="0" noProof="0" smtClean="0">
                              <a:ln>
                                <a:noFill/>
                              </a:ln>
                              <a:solidFill>
                                <a:prstClr val="black"/>
                              </a:solidFill>
                              <a:effectLst/>
                              <a:uLnTx/>
                              <a:uFillTx/>
                              <a:latin typeface="Cambria Math"/>
                              <a:ea typeface="+mn-ea"/>
                              <a:cs typeface="+mn-cs"/>
                            </a:rPr>
                            <m:t>100</m:t>
                          </m:r>
                        </m:den>
                      </m:f>
                    </m:oMath>
                  </m:oMathPara>
                </a14:m>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5038701" y="4038600"/>
                <a:ext cx="3534429" cy="670568"/>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4641435" y="5224949"/>
                <a:ext cx="4022768" cy="7861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en-US" sz="2400" b="0" i="0" u="none" strike="noStrike" kern="1200" cap="none" spc="0" normalizeH="0" baseline="0" noProof="0" smtClean="0">
                          <a:ln>
                            <a:noFill/>
                          </a:ln>
                          <a:solidFill>
                            <a:prstClr val="black"/>
                          </a:solidFill>
                          <a:effectLst/>
                          <a:uLnTx/>
                          <a:uFillTx/>
                          <a:latin typeface="Cambria Math"/>
                          <a:ea typeface="+mn-ea"/>
                          <a:cs typeface="+mn-cs"/>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US" sz="2400" b="0" i="0" u="none" strike="noStrike" kern="1200" cap="none" spc="0" normalizeH="0" baseline="0" noProof="0" smtClean="0">
                              <a:ln>
                                <a:noFill/>
                              </a:ln>
                              <a:solidFill>
                                <a:prstClr val="black"/>
                              </a:solidFill>
                              <a:effectLst/>
                              <a:uLnTx/>
                              <a:uFillTx/>
                              <a:latin typeface="Cambria Math"/>
                              <a:ea typeface="+mn-ea"/>
                              <a:cs typeface="+mn-cs"/>
                            </a:rPr>
                            <m:t>C</m:t>
                          </m:r>
                        </m:num>
                        <m:den>
                          <m:r>
                            <a:rPr kumimoji="0" lang="en-US" sz="2400" b="0" i="0" u="none" strike="noStrike" kern="1200" cap="none" spc="0" normalizeH="0" baseline="0" noProof="0" smtClean="0">
                              <a:ln>
                                <a:noFill/>
                              </a:ln>
                              <a:solidFill>
                                <a:prstClr val="black"/>
                              </a:solidFill>
                              <a:effectLst/>
                              <a:uLnTx/>
                              <a:uFillTx/>
                              <a:latin typeface="Cambria Math"/>
                              <a:ea typeface="+mn-ea"/>
                              <a:cs typeface="+mn-cs"/>
                            </a:rPr>
                            <m:t>5</m:t>
                          </m:r>
                        </m:den>
                      </m:f>
                      <m:r>
                        <a:rPr kumimoji="0" lang="en-US" sz="2400" b="0" i="0" u="none" strike="noStrike" kern="1200" cap="none" spc="0" normalizeH="0" baseline="0" noProof="0" smtClean="0">
                          <a:ln>
                            <a:noFill/>
                          </a:ln>
                          <a:solidFill>
                            <a:prstClr val="black"/>
                          </a:solidFill>
                          <a:effectLst/>
                          <a:uLnTx/>
                          <a:uFillTx/>
                          <a:latin typeface="Cambria Math"/>
                          <a:ea typeface="+mn-ea"/>
                          <a:cs typeface="+mn-cs"/>
                        </a:rPr>
                        <m:t> =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US" sz="2400" b="0" i="0" u="none" strike="noStrike" kern="1200" cap="none" spc="0" normalizeH="0" baseline="0" noProof="0" smtClean="0">
                              <a:ln>
                                <a:noFill/>
                              </a:ln>
                              <a:solidFill>
                                <a:prstClr val="black"/>
                              </a:solidFill>
                              <a:effectLst/>
                              <a:uLnTx/>
                              <a:uFillTx/>
                              <a:latin typeface="Cambria Math"/>
                              <a:ea typeface="+mn-ea"/>
                              <a:cs typeface="+mn-cs"/>
                            </a:rPr>
                            <m:t>F</m:t>
                          </m:r>
                          <m:r>
                            <a:rPr kumimoji="0" lang="en-US" sz="2400" b="0" i="0" u="none" strike="noStrike" kern="1200" cap="none" spc="0" normalizeH="0" baseline="0" noProof="0" smtClean="0">
                              <a:ln>
                                <a:noFill/>
                              </a:ln>
                              <a:solidFill>
                                <a:prstClr val="black"/>
                              </a:solidFill>
                              <a:effectLst/>
                              <a:uLnTx/>
                              <a:uFillTx/>
                              <a:latin typeface="Cambria Math"/>
                              <a:ea typeface="+mn-ea"/>
                              <a:cs typeface="+mn-cs"/>
                            </a:rPr>
                            <m:t>−32</m:t>
                          </m:r>
                        </m:num>
                        <m:den>
                          <m:r>
                            <a:rPr kumimoji="0" lang="en-US" sz="2400" b="0" i="0" u="none" strike="noStrike" kern="1200" cap="none" spc="0" normalizeH="0" baseline="0" noProof="0" smtClean="0">
                              <a:ln>
                                <a:noFill/>
                              </a:ln>
                              <a:solidFill>
                                <a:prstClr val="black"/>
                              </a:solidFill>
                              <a:effectLst/>
                              <a:uLnTx/>
                              <a:uFillTx/>
                              <a:latin typeface="Cambria Math"/>
                              <a:ea typeface="+mn-ea"/>
                              <a:cs typeface="+mn-cs"/>
                            </a:rPr>
                            <m:t>9</m:t>
                          </m:r>
                        </m:den>
                      </m:f>
                      <m:r>
                        <a:rPr kumimoji="0" lang="en-US" sz="2400" b="0" i="0" u="none" strike="noStrike" kern="1200" cap="none" spc="0" normalizeH="0" baseline="0" noProof="0" smtClean="0">
                          <a:ln>
                            <a:noFill/>
                          </a:ln>
                          <a:solidFill>
                            <a:prstClr val="black"/>
                          </a:solidFill>
                          <a:effectLst/>
                          <a:uLnTx/>
                          <a:uFillTx/>
                          <a:latin typeface="Cambria Math"/>
                          <a:ea typeface="+mn-ea"/>
                          <a:cs typeface="+mn-cs"/>
                        </a:rPr>
                        <m:t> =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kumimoji="0" lang="en-US" sz="2400" b="0" i="0" u="none" strike="noStrike" kern="1200" cap="none" spc="0" normalizeH="0" baseline="0" noProof="0" smtClean="0">
                              <a:ln>
                                <a:noFill/>
                              </a:ln>
                              <a:solidFill>
                                <a:prstClr val="black"/>
                              </a:solidFill>
                              <a:effectLst/>
                              <a:uLnTx/>
                              <a:uFillTx/>
                              <a:latin typeface="Cambria Math"/>
                              <a:ea typeface="+mn-ea"/>
                              <a:cs typeface="+mn-cs"/>
                            </a:rPr>
                            <m:t>K</m:t>
                          </m:r>
                          <m:r>
                            <a:rPr kumimoji="0" lang="en-US" sz="2400" b="0" i="0" u="none" strike="noStrike" kern="1200" cap="none" spc="0" normalizeH="0" baseline="0" noProof="0" smtClean="0">
                              <a:ln>
                                <a:noFill/>
                              </a:ln>
                              <a:solidFill>
                                <a:prstClr val="black"/>
                              </a:solidFill>
                              <a:effectLst/>
                              <a:uLnTx/>
                              <a:uFillTx/>
                              <a:latin typeface="Cambria Math"/>
                              <a:ea typeface="+mn-ea"/>
                              <a:cs typeface="+mn-cs"/>
                            </a:rPr>
                            <m:t>−273</m:t>
                          </m:r>
                        </m:num>
                        <m:den>
                          <m:r>
                            <a:rPr kumimoji="0" lang="en-US" sz="2400" b="0" i="0" u="none" strike="noStrike" kern="1200" cap="none" spc="0" normalizeH="0" baseline="0" noProof="0" smtClean="0">
                              <a:ln>
                                <a:noFill/>
                              </a:ln>
                              <a:solidFill>
                                <a:prstClr val="black"/>
                              </a:solidFill>
                              <a:effectLst/>
                              <a:uLnTx/>
                              <a:uFillTx/>
                              <a:latin typeface="Cambria Math"/>
                              <a:ea typeface="+mn-ea"/>
                              <a:cs typeface="+mn-cs"/>
                            </a:rPr>
                            <m:t>5</m:t>
                          </m:r>
                        </m:den>
                      </m:f>
                    </m:oMath>
                  </m:oMathPara>
                </a14:m>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4641435" y="5224949"/>
                <a:ext cx="4022768" cy="786177"/>
              </a:xfrm>
              <a:prstGeom prst="rect">
                <a:avLst/>
              </a:prstGeom>
              <a:blipFill rotWithShape="1">
                <a:blip r:embed="rId9"/>
                <a:stretch>
                  <a:fillRect/>
                </a:stretch>
              </a:blipFill>
            </p:spPr>
            <p:txBody>
              <a:bodyPr/>
              <a:lstStyle/>
              <a:p>
                <a:r>
                  <a:rPr lang="en-US">
                    <a:noFill/>
                  </a:rPr>
                  <a:t> </a:t>
                </a:r>
              </a:p>
            </p:txBody>
          </p:sp>
        </mc:Fallback>
      </mc:AlternateContent>
      <p:sp>
        <p:nvSpPr>
          <p:cNvPr id="2070" name="TextBox 2069"/>
          <p:cNvSpPr txBox="1"/>
          <p:nvPr/>
        </p:nvSpPr>
        <p:spPr>
          <a:xfrm>
            <a:off x="5156810" y="2362200"/>
            <a:ext cx="34163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n-BD" sz="2800" b="0" i="0" u="none" strike="noStrike" kern="1200" cap="none" spc="0" normalizeH="0" baseline="0" noProof="0" dirty="0" smtClean="0">
                <a:ln>
                  <a:noFill/>
                </a:ln>
                <a:solidFill>
                  <a:prstClr val="black"/>
                </a:solidFill>
                <a:effectLst/>
                <a:uLnTx/>
                <a:uFillTx/>
                <a:latin typeface="NikoshBAN" pitchFamily="2" charset="0"/>
                <a:ea typeface="+mn-ea"/>
                <a:cs typeface="NikoshBAN" pitchFamily="2" charset="0"/>
              </a:rPr>
              <a:t>বিভিন্ন স্কেলের মধ্যে সম্পর্ক</a:t>
            </a:r>
            <a:endParaRPr kumimoji="0" lang="en-US" sz="2800" b="0" i="0" u="none" strike="noStrike" kern="1200" cap="none" spc="0" normalizeH="0" baseline="0" noProof="0" dirty="0">
              <a:ln>
                <a:noFill/>
              </a:ln>
              <a:solidFill>
                <a:prstClr val="black"/>
              </a:solidFill>
              <a:effectLst/>
              <a:uLnTx/>
              <a:uFillTx/>
              <a:latin typeface="NikoshBAN" pitchFamily="2" charset="0"/>
              <a:ea typeface="+mn-ea"/>
              <a:cs typeface="NikoshBAN" pitchFamily="2" charset="0"/>
            </a:endParaRPr>
          </a:p>
        </p:txBody>
      </p:sp>
      <p:sp>
        <p:nvSpPr>
          <p:cNvPr id="7" name="TextBox 6"/>
          <p:cNvSpPr txBox="1"/>
          <p:nvPr/>
        </p:nvSpPr>
        <p:spPr>
          <a:xfrm>
            <a:off x="5156810" y="685800"/>
            <a:ext cx="3416320" cy="1384995"/>
          </a:xfrm>
          <a:prstGeom prst="rect">
            <a:avLst/>
          </a:prstGeom>
          <a:solidFill>
            <a:srgbClr val="CCFFCC"/>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n-BD" sz="2800" b="0" i="0" u="none" strike="noStrike" kern="1200" cap="none" spc="0" normalizeH="0" baseline="0" noProof="0" dirty="0" smtClean="0">
                <a:ln>
                  <a:noFill/>
                </a:ln>
                <a:solidFill>
                  <a:prstClr val="black"/>
                </a:solidFill>
                <a:effectLst/>
                <a:uLnTx/>
                <a:uFillTx/>
                <a:latin typeface="NikoshBAN" pitchFamily="2" charset="0"/>
                <a:ea typeface="+mn-ea"/>
                <a:cs typeface="NikoshBAN" pitchFamily="2" charset="0"/>
              </a:rPr>
              <a:t>মৌলিক ব্যবধানকে নানাভাবে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bn-BD" sz="2800" b="0" i="0" u="none" strike="noStrike" kern="1200" cap="none" spc="0" normalizeH="0" baseline="0" noProof="0" dirty="0" smtClean="0">
                <a:ln>
                  <a:noFill/>
                </a:ln>
                <a:solidFill>
                  <a:prstClr val="black"/>
                </a:solidFill>
                <a:effectLst/>
                <a:uLnTx/>
                <a:uFillTx/>
                <a:latin typeface="NikoshBAN" pitchFamily="2" charset="0"/>
                <a:ea typeface="+mn-ea"/>
                <a:cs typeface="NikoshBAN" pitchFamily="2" charset="0"/>
              </a:rPr>
              <a:t>ভাগ করে তাপমাত্রার বিভিন্ন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bn-BD" sz="2800" b="0" i="0" u="none" strike="noStrike" kern="1200" cap="none" spc="0" normalizeH="0" baseline="0" noProof="0" dirty="0" smtClean="0">
                <a:ln>
                  <a:noFill/>
                </a:ln>
                <a:solidFill>
                  <a:prstClr val="black"/>
                </a:solidFill>
                <a:effectLst/>
                <a:uLnTx/>
                <a:uFillTx/>
                <a:latin typeface="NikoshBAN" pitchFamily="2" charset="0"/>
                <a:ea typeface="+mn-ea"/>
                <a:cs typeface="NikoshBAN" pitchFamily="2" charset="0"/>
              </a:rPr>
              <a:t>স্কেল তৈরি করা হয়েছে </a:t>
            </a:r>
            <a:endParaRPr kumimoji="0" lang="en-US" sz="2800" b="0" i="0" u="none" strike="noStrike" kern="1200" cap="none" spc="0" normalizeH="0" baseline="0" noProof="0" dirty="0">
              <a:ln>
                <a:noFill/>
              </a:ln>
              <a:solidFill>
                <a:prstClr val="black"/>
              </a:solidFill>
              <a:effectLst/>
              <a:uLnTx/>
              <a:uFillTx/>
              <a:latin typeface="NikoshBAN" pitchFamily="2" charset="0"/>
              <a:ea typeface="+mn-ea"/>
              <a:cs typeface="NikoshBAN" pitchFamily="2" charset="0"/>
            </a:endParaRPr>
          </a:p>
        </p:txBody>
      </p:sp>
      <p:cxnSp>
        <p:nvCxnSpPr>
          <p:cNvPr id="9" name="Straight Arrow Connector 8"/>
          <p:cNvCxnSpPr/>
          <p:nvPr/>
        </p:nvCxnSpPr>
        <p:spPr>
          <a:xfrm>
            <a:off x="3287274" y="1478578"/>
            <a:ext cx="0" cy="256002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80427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40365">
        <p15:prstTrans prst="peelOff"/>
      </p:transition>
    </mc:Choice>
    <mc:Fallback xmlns="">
      <p:transition spd="slow" advTm="14036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wipe(left)">
                                      <p:cBhvr>
                                        <p:cTn id="71" dur="2000"/>
                                        <p:tgtEl>
                                          <p:spTgt spid="66"/>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1000"/>
                                        <p:tgtEl>
                                          <p:spTgt spid="27"/>
                                        </p:tgtEl>
                                      </p:cBhvr>
                                    </p:animEffect>
                                    <p:anim calcmode="lin" valueType="num">
                                      <p:cBhvr>
                                        <p:cTn id="77" dur="1000" fill="hold"/>
                                        <p:tgtEl>
                                          <p:spTgt spid="27"/>
                                        </p:tgtEl>
                                        <p:attrNameLst>
                                          <p:attrName>ppt_x</p:attrName>
                                        </p:attrNameLst>
                                      </p:cBhvr>
                                      <p:tavLst>
                                        <p:tav tm="0">
                                          <p:val>
                                            <p:strVal val="#ppt_x"/>
                                          </p:val>
                                        </p:tav>
                                        <p:tav tm="100000">
                                          <p:val>
                                            <p:strVal val="#ppt_x"/>
                                          </p:val>
                                        </p:tav>
                                      </p:tavLst>
                                    </p:anim>
                                    <p:anim calcmode="lin" valueType="num">
                                      <p:cBhvr>
                                        <p:cTn id="78" dur="1000" fill="hold"/>
                                        <p:tgtEl>
                                          <p:spTgt spid="27"/>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1000"/>
                                        <p:tgtEl>
                                          <p:spTgt spid="28"/>
                                        </p:tgtEl>
                                      </p:cBhvr>
                                    </p:animEffect>
                                    <p:anim calcmode="lin" valueType="num">
                                      <p:cBhvr>
                                        <p:cTn id="82" dur="1000" fill="hold"/>
                                        <p:tgtEl>
                                          <p:spTgt spid="28"/>
                                        </p:tgtEl>
                                        <p:attrNameLst>
                                          <p:attrName>ppt_x</p:attrName>
                                        </p:attrNameLst>
                                      </p:cBhvr>
                                      <p:tavLst>
                                        <p:tav tm="0">
                                          <p:val>
                                            <p:strVal val="#ppt_x"/>
                                          </p:val>
                                        </p:tav>
                                        <p:tav tm="100000">
                                          <p:val>
                                            <p:strVal val="#ppt_x"/>
                                          </p:val>
                                        </p:tav>
                                      </p:tavLst>
                                    </p:anim>
                                    <p:anim calcmode="lin" valueType="num">
                                      <p:cBhvr>
                                        <p:cTn id="83" dur="1000" fill="hold"/>
                                        <p:tgtEl>
                                          <p:spTgt spid="28"/>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1000"/>
                                        <p:tgtEl>
                                          <p:spTgt spid="29"/>
                                        </p:tgtEl>
                                      </p:cBhvr>
                                    </p:animEffect>
                                    <p:anim calcmode="lin" valueType="num">
                                      <p:cBhvr>
                                        <p:cTn id="87" dur="1000" fill="hold"/>
                                        <p:tgtEl>
                                          <p:spTgt spid="29"/>
                                        </p:tgtEl>
                                        <p:attrNameLst>
                                          <p:attrName>ppt_x</p:attrName>
                                        </p:attrNameLst>
                                      </p:cBhvr>
                                      <p:tavLst>
                                        <p:tav tm="0">
                                          <p:val>
                                            <p:strVal val="#ppt_x"/>
                                          </p:val>
                                        </p:tav>
                                        <p:tav tm="100000">
                                          <p:val>
                                            <p:strVal val="#ppt_x"/>
                                          </p:val>
                                        </p:tav>
                                      </p:tavLst>
                                    </p:anim>
                                    <p:anim calcmode="lin" valueType="num">
                                      <p:cBhvr>
                                        <p:cTn id="88" dur="1000" fill="hold"/>
                                        <p:tgtEl>
                                          <p:spTgt spid="29"/>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000"/>
                                        <p:tgtEl>
                                          <p:spTgt spid="30"/>
                                        </p:tgtEl>
                                      </p:cBhvr>
                                    </p:animEffect>
                                    <p:anim calcmode="lin" valueType="num">
                                      <p:cBhvr>
                                        <p:cTn id="92" dur="1000" fill="hold"/>
                                        <p:tgtEl>
                                          <p:spTgt spid="30"/>
                                        </p:tgtEl>
                                        <p:attrNameLst>
                                          <p:attrName>ppt_x</p:attrName>
                                        </p:attrNameLst>
                                      </p:cBhvr>
                                      <p:tavLst>
                                        <p:tav tm="0">
                                          <p:val>
                                            <p:strVal val="#ppt_x"/>
                                          </p:val>
                                        </p:tav>
                                        <p:tav tm="100000">
                                          <p:val>
                                            <p:strVal val="#ppt_x"/>
                                          </p:val>
                                        </p:tav>
                                      </p:tavLst>
                                    </p:anim>
                                    <p:anim calcmode="lin" valueType="num">
                                      <p:cBhvr>
                                        <p:cTn id="93" dur="1000" fill="hold"/>
                                        <p:tgtEl>
                                          <p:spTgt spid="3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1000"/>
                                        <p:tgtEl>
                                          <p:spTgt spid="33"/>
                                        </p:tgtEl>
                                      </p:cBhvr>
                                    </p:animEffect>
                                    <p:anim calcmode="lin" valueType="num">
                                      <p:cBhvr>
                                        <p:cTn id="97" dur="1000" fill="hold"/>
                                        <p:tgtEl>
                                          <p:spTgt spid="33"/>
                                        </p:tgtEl>
                                        <p:attrNameLst>
                                          <p:attrName>ppt_x</p:attrName>
                                        </p:attrNameLst>
                                      </p:cBhvr>
                                      <p:tavLst>
                                        <p:tav tm="0">
                                          <p:val>
                                            <p:strVal val="#ppt_x"/>
                                          </p:val>
                                        </p:tav>
                                        <p:tav tm="100000">
                                          <p:val>
                                            <p:strVal val="#ppt_x"/>
                                          </p:val>
                                        </p:tav>
                                      </p:tavLst>
                                    </p:anim>
                                    <p:anim calcmode="lin" valueType="num">
                                      <p:cBhvr>
                                        <p:cTn id="98" dur="1000" fill="hold"/>
                                        <p:tgtEl>
                                          <p:spTgt spid="33"/>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1000"/>
                                        <p:tgtEl>
                                          <p:spTgt spid="34"/>
                                        </p:tgtEl>
                                      </p:cBhvr>
                                    </p:animEffect>
                                    <p:anim calcmode="lin" valueType="num">
                                      <p:cBhvr>
                                        <p:cTn id="102" dur="1000" fill="hold"/>
                                        <p:tgtEl>
                                          <p:spTgt spid="34"/>
                                        </p:tgtEl>
                                        <p:attrNameLst>
                                          <p:attrName>ppt_x</p:attrName>
                                        </p:attrNameLst>
                                      </p:cBhvr>
                                      <p:tavLst>
                                        <p:tav tm="0">
                                          <p:val>
                                            <p:strVal val="#ppt_x"/>
                                          </p:val>
                                        </p:tav>
                                        <p:tav tm="100000">
                                          <p:val>
                                            <p:strVal val="#ppt_x"/>
                                          </p:val>
                                        </p:tav>
                                      </p:tavLst>
                                    </p:anim>
                                    <p:anim calcmode="lin" valueType="num">
                                      <p:cBhvr>
                                        <p:cTn id="103" dur="1000" fill="hold"/>
                                        <p:tgtEl>
                                          <p:spTgt spid="34"/>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fade">
                                      <p:cBhvr>
                                        <p:cTn id="106" dur="1000"/>
                                        <p:tgtEl>
                                          <p:spTgt spid="35"/>
                                        </p:tgtEl>
                                      </p:cBhvr>
                                    </p:animEffect>
                                    <p:anim calcmode="lin" valueType="num">
                                      <p:cBhvr>
                                        <p:cTn id="107" dur="1000" fill="hold"/>
                                        <p:tgtEl>
                                          <p:spTgt spid="35"/>
                                        </p:tgtEl>
                                        <p:attrNameLst>
                                          <p:attrName>ppt_x</p:attrName>
                                        </p:attrNameLst>
                                      </p:cBhvr>
                                      <p:tavLst>
                                        <p:tav tm="0">
                                          <p:val>
                                            <p:strVal val="#ppt_x"/>
                                          </p:val>
                                        </p:tav>
                                        <p:tav tm="100000">
                                          <p:val>
                                            <p:strVal val="#ppt_x"/>
                                          </p:val>
                                        </p:tav>
                                      </p:tavLst>
                                    </p:anim>
                                    <p:anim calcmode="lin" valueType="num">
                                      <p:cBhvr>
                                        <p:cTn id="108" dur="1000" fill="hold"/>
                                        <p:tgtEl>
                                          <p:spTgt spid="35"/>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fade">
                                      <p:cBhvr>
                                        <p:cTn id="111" dur="1000"/>
                                        <p:tgtEl>
                                          <p:spTgt spid="2"/>
                                        </p:tgtEl>
                                      </p:cBhvr>
                                    </p:animEffect>
                                    <p:anim calcmode="lin" valueType="num">
                                      <p:cBhvr>
                                        <p:cTn id="112" dur="1000" fill="hold"/>
                                        <p:tgtEl>
                                          <p:spTgt spid="2"/>
                                        </p:tgtEl>
                                        <p:attrNameLst>
                                          <p:attrName>ppt_x</p:attrName>
                                        </p:attrNameLst>
                                      </p:cBhvr>
                                      <p:tavLst>
                                        <p:tav tm="0">
                                          <p:val>
                                            <p:strVal val="#ppt_x"/>
                                          </p:val>
                                        </p:tav>
                                        <p:tav tm="100000">
                                          <p:val>
                                            <p:strVal val="#ppt_x"/>
                                          </p:val>
                                        </p:tav>
                                      </p:tavLst>
                                    </p:anim>
                                    <p:anim calcmode="lin" valueType="num">
                                      <p:cBhvr>
                                        <p:cTn id="1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1000"/>
                                        <p:tgtEl>
                                          <p:spTgt spid="36"/>
                                        </p:tgtEl>
                                      </p:cBhvr>
                                    </p:animEffect>
                                    <p:anim calcmode="lin" valueType="num">
                                      <p:cBhvr>
                                        <p:cTn id="119" dur="1000" fill="hold"/>
                                        <p:tgtEl>
                                          <p:spTgt spid="36"/>
                                        </p:tgtEl>
                                        <p:attrNameLst>
                                          <p:attrName>ppt_x</p:attrName>
                                        </p:attrNameLst>
                                      </p:cBhvr>
                                      <p:tavLst>
                                        <p:tav tm="0">
                                          <p:val>
                                            <p:strVal val="#ppt_x"/>
                                          </p:val>
                                        </p:tav>
                                        <p:tav tm="100000">
                                          <p:val>
                                            <p:strVal val="#ppt_x"/>
                                          </p:val>
                                        </p:tav>
                                      </p:tavLst>
                                    </p:anim>
                                    <p:anim calcmode="lin" valueType="num">
                                      <p:cBhvr>
                                        <p:cTn id="120" dur="1000" fill="hold"/>
                                        <p:tgtEl>
                                          <p:spTgt spid="36"/>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1000"/>
                                        <p:tgtEl>
                                          <p:spTgt spid="37"/>
                                        </p:tgtEl>
                                      </p:cBhvr>
                                    </p:animEffect>
                                    <p:anim calcmode="lin" valueType="num">
                                      <p:cBhvr>
                                        <p:cTn id="124" dur="1000" fill="hold"/>
                                        <p:tgtEl>
                                          <p:spTgt spid="37"/>
                                        </p:tgtEl>
                                        <p:attrNameLst>
                                          <p:attrName>ppt_x</p:attrName>
                                        </p:attrNameLst>
                                      </p:cBhvr>
                                      <p:tavLst>
                                        <p:tav tm="0">
                                          <p:val>
                                            <p:strVal val="#ppt_x"/>
                                          </p:val>
                                        </p:tav>
                                        <p:tav tm="100000">
                                          <p:val>
                                            <p:strVal val="#ppt_x"/>
                                          </p:val>
                                        </p:tav>
                                      </p:tavLst>
                                    </p:anim>
                                    <p:anim calcmode="lin" valueType="num">
                                      <p:cBhvr>
                                        <p:cTn id="125" dur="1000" fill="hold"/>
                                        <p:tgtEl>
                                          <p:spTgt spid="37"/>
                                        </p:tgtEl>
                                        <p:attrNameLst>
                                          <p:attrName>ppt_y</p:attrName>
                                        </p:attrNameLst>
                                      </p:cBhvr>
                                      <p:tavLst>
                                        <p:tav tm="0">
                                          <p:val>
                                            <p:strVal val="#ppt_y+.1"/>
                                          </p:val>
                                        </p:tav>
                                        <p:tav tm="100000">
                                          <p:val>
                                            <p:strVal val="#ppt_y"/>
                                          </p:val>
                                        </p:tav>
                                      </p:tavLst>
                                    </p:anim>
                                  </p:childTnLst>
                                </p:cTn>
                              </p:par>
                              <p:par>
                                <p:cTn id="126" presetID="42" presetClass="entr" presetSubtype="0" fill="hold" nodeType="withEffect">
                                  <p:stCondLst>
                                    <p:cond delay="0"/>
                                  </p:stCondLst>
                                  <p:childTnLst>
                                    <p:set>
                                      <p:cBhvr>
                                        <p:cTn id="127" dur="1" fill="hold">
                                          <p:stCondLst>
                                            <p:cond delay="0"/>
                                          </p:stCondLst>
                                        </p:cTn>
                                        <p:tgtEl>
                                          <p:spTgt spid="38"/>
                                        </p:tgtEl>
                                        <p:attrNameLst>
                                          <p:attrName>style.visibility</p:attrName>
                                        </p:attrNameLst>
                                      </p:cBhvr>
                                      <p:to>
                                        <p:strVal val="visible"/>
                                      </p:to>
                                    </p:set>
                                    <p:animEffect transition="in" filter="fade">
                                      <p:cBhvr>
                                        <p:cTn id="128" dur="1000"/>
                                        <p:tgtEl>
                                          <p:spTgt spid="38"/>
                                        </p:tgtEl>
                                      </p:cBhvr>
                                    </p:animEffect>
                                    <p:anim calcmode="lin" valueType="num">
                                      <p:cBhvr>
                                        <p:cTn id="129" dur="1000" fill="hold"/>
                                        <p:tgtEl>
                                          <p:spTgt spid="38"/>
                                        </p:tgtEl>
                                        <p:attrNameLst>
                                          <p:attrName>ppt_x</p:attrName>
                                        </p:attrNameLst>
                                      </p:cBhvr>
                                      <p:tavLst>
                                        <p:tav tm="0">
                                          <p:val>
                                            <p:strVal val="#ppt_x"/>
                                          </p:val>
                                        </p:tav>
                                        <p:tav tm="100000">
                                          <p:val>
                                            <p:strVal val="#ppt_x"/>
                                          </p:val>
                                        </p:tav>
                                      </p:tavLst>
                                    </p:anim>
                                    <p:anim calcmode="lin" valueType="num">
                                      <p:cBhvr>
                                        <p:cTn id="130" dur="1000" fill="hold"/>
                                        <p:tgtEl>
                                          <p:spTgt spid="38"/>
                                        </p:tgtEl>
                                        <p:attrNameLst>
                                          <p:attrName>ppt_y</p:attrName>
                                        </p:attrNameLst>
                                      </p:cBhvr>
                                      <p:tavLst>
                                        <p:tav tm="0">
                                          <p:val>
                                            <p:strVal val="#ppt_y+.1"/>
                                          </p:val>
                                        </p:tav>
                                        <p:tav tm="100000">
                                          <p:val>
                                            <p:strVal val="#ppt_y"/>
                                          </p:val>
                                        </p:tav>
                                      </p:tavLst>
                                    </p:anim>
                                  </p:childTnLst>
                                </p:cTn>
                              </p:par>
                              <p:par>
                                <p:cTn id="131" presetID="42" presetClass="entr" presetSubtype="0" fill="hold" nodeType="with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fade">
                                      <p:cBhvr>
                                        <p:cTn id="133" dur="1000"/>
                                        <p:tgtEl>
                                          <p:spTgt spid="39"/>
                                        </p:tgtEl>
                                      </p:cBhvr>
                                    </p:animEffect>
                                    <p:anim calcmode="lin" valueType="num">
                                      <p:cBhvr>
                                        <p:cTn id="134" dur="1000" fill="hold"/>
                                        <p:tgtEl>
                                          <p:spTgt spid="39"/>
                                        </p:tgtEl>
                                        <p:attrNameLst>
                                          <p:attrName>ppt_x</p:attrName>
                                        </p:attrNameLst>
                                      </p:cBhvr>
                                      <p:tavLst>
                                        <p:tav tm="0">
                                          <p:val>
                                            <p:strVal val="#ppt_x"/>
                                          </p:val>
                                        </p:tav>
                                        <p:tav tm="100000">
                                          <p:val>
                                            <p:strVal val="#ppt_x"/>
                                          </p:val>
                                        </p:tav>
                                      </p:tavLst>
                                    </p:anim>
                                    <p:anim calcmode="lin" valueType="num">
                                      <p:cBhvr>
                                        <p:cTn id="135" dur="1000" fill="hold"/>
                                        <p:tgtEl>
                                          <p:spTgt spid="39"/>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41"/>
                                        </p:tgtEl>
                                        <p:attrNameLst>
                                          <p:attrName>style.visibility</p:attrName>
                                        </p:attrNameLst>
                                      </p:cBhvr>
                                      <p:to>
                                        <p:strVal val="visible"/>
                                      </p:to>
                                    </p:set>
                                    <p:animEffect transition="in" filter="fade">
                                      <p:cBhvr>
                                        <p:cTn id="138" dur="1000"/>
                                        <p:tgtEl>
                                          <p:spTgt spid="41"/>
                                        </p:tgtEl>
                                      </p:cBhvr>
                                    </p:animEffect>
                                    <p:anim calcmode="lin" valueType="num">
                                      <p:cBhvr>
                                        <p:cTn id="139" dur="1000" fill="hold"/>
                                        <p:tgtEl>
                                          <p:spTgt spid="41"/>
                                        </p:tgtEl>
                                        <p:attrNameLst>
                                          <p:attrName>ppt_x</p:attrName>
                                        </p:attrNameLst>
                                      </p:cBhvr>
                                      <p:tavLst>
                                        <p:tav tm="0">
                                          <p:val>
                                            <p:strVal val="#ppt_x"/>
                                          </p:val>
                                        </p:tav>
                                        <p:tav tm="100000">
                                          <p:val>
                                            <p:strVal val="#ppt_x"/>
                                          </p:val>
                                        </p:tav>
                                      </p:tavLst>
                                    </p:anim>
                                    <p:anim calcmode="lin" valueType="num">
                                      <p:cBhvr>
                                        <p:cTn id="140" dur="1000" fill="hold"/>
                                        <p:tgtEl>
                                          <p:spTgt spid="41"/>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fade">
                                      <p:cBhvr>
                                        <p:cTn id="143" dur="1000"/>
                                        <p:tgtEl>
                                          <p:spTgt spid="42"/>
                                        </p:tgtEl>
                                      </p:cBhvr>
                                    </p:animEffect>
                                    <p:anim calcmode="lin" valueType="num">
                                      <p:cBhvr>
                                        <p:cTn id="144" dur="1000" fill="hold"/>
                                        <p:tgtEl>
                                          <p:spTgt spid="42"/>
                                        </p:tgtEl>
                                        <p:attrNameLst>
                                          <p:attrName>ppt_x</p:attrName>
                                        </p:attrNameLst>
                                      </p:cBhvr>
                                      <p:tavLst>
                                        <p:tav tm="0">
                                          <p:val>
                                            <p:strVal val="#ppt_x"/>
                                          </p:val>
                                        </p:tav>
                                        <p:tav tm="100000">
                                          <p:val>
                                            <p:strVal val="#ppt_x"/>
                                          </p:val>
                                        </p:tav>
                                      </p:tavLst>
                                    </p:anim>
                                    <p:anim calcmode="lin" valueType="num">
                                      <p:cBhvr>
                                        <p:cTn id="145" dur="1000" fill="hold"/>
                                        <p:tgtEl>
                                          <p:spTgt spid="42"/>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43"/>
                                        </p:tgtEl>
                                        <p:attrNameLst>
                                          <p:attrName>style.visibility</p:attrName>
                                        </p:attrNameLst>
                                      </p:cBhvr>
                                      <p:to>
                                        <p:strVal val="visible"/>
                                      </p:to>
                                    </p:set>
                                    <p:animEffect transition="in" filter="fade">
                                      <p:cBhvr>
                                        <p:cTn id="148" dur="1000"/>
                                        <p:tgtEl>
                                          <p:spTgt spid="43"/>
                                        </p:tgtEl>
                                      </p:cBhvr>
                                    </p:animEffect>
                                    <p:anim calcmode="lin" valueType="num">
                                      <p:cBhvr>
                                        <p:cTn id="149" dur="1000" fill="hold"/>
                                        <p:tgtEl>
                                          <p:spTgt spid="43"/>
                                        </p:tgtEl>
                                        <p:attrNameLst>
                                          <p:attrName>ppt_x</p:attrName>
                                        </p:attrNameLst>
                                      </p:cBhvr>
                                      <p:tavLst>
                                        <p:tav tm="0">
                                          <p:val>
                                            <p:strVal val="#ppt_x"/>
                                          </p:val>
                                        </p:tav>
                                        <p:tav tm="100000">
                                          <p:val>
                                            <p:strVal val="#ppt_x"/>
                                          </p:val>
                                        </p:tav>
                                      </p:tavLst>
                                    </p:anim>
                                    <p:anim calcmode="lin" valueType="num">
                                      <p:cBhvr>
                                        <p:cTn id="150" dur="1000" fill="hold"/>
                                        <p:tgtEl>
                                          <p:spTgt spid="43"/>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44"/>
                                        </p:tgtEl>
                                        <p:attrNameLst>
                                          <p:attrName>style.visibility</p:attrName>
                                        </p:attrNameLst>
                                      </p:cBhvr>
                                      <p:to>
                                        <p:strVal val="visible"/>
                                      </p:to>
                                    </p:set>
                                    <p:animEffect transition="in" filter="fade">
                                      <p:cBhvr>
                                        <p:cTn id="153" dur="1000"/>
                                        <p:tgtEl>
                                          <p:spTgt spid="44"/>
                                        </p:tgtEl>
                                      </p:cBhvr>
                                    </p:animEffect>
                                    <p:anim calcmode="lin" valueType="num">
                                      <p:cBhvr>
                                        <p:cTn id="154" dur="1000" fill="hold"/>
                                        <p:tgtEl>
                                          <p:spTgt spid="44"/>
                                        </p:tgtEl>
                                        <p:attrNameLst>
                                          <p:attrName>ppt_x</p:attrName>
                                        </p:attrNameLst>
                                      </p:cBhvr>
                                      <p:tavLst>
                                        <p:tav tm="0">
                                          <p:val>
                                            <p:strVal val="#ppt_x"/>
                                          </p:val>
                                        </p:tav>
                                        <p:tav tm="100000">
                                          <p:val>
                                            <p:strVal val="#ppt_x"/>
                                          </p:val>
                                        </p:tav>
                                      </p:tavLst>
                                    </p:anim>
                                    <p:anim calcmode="lin" valueType="num">
                                      <p:cBhvr>
                                        <p:cTn id="15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67"/>
                                        </p:tgtEl>
                                        <p:attrNameLst>
                                          <p:attrName>style.visibility</p:attrName>
                                        </p:attrNameLst>
                                      </p:cBhvr>
                                      <p:to>
                                        <p:strVal val="visible"/>
                                      </p:to>
                                    </p:set>
                                    <p:animEffect transition="in" filter="wipe(left)">
                                      <p:cBhvr>
                                        <p:cTn id="160" dur="2000"/>
                                        <p:tgtEl>
                                          <p:spTgt spid="67"/>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2067"/>
                                        </p:tgtEl>
                                        <p:attrNameLst>
                                          <p:attrName>style.visibility</p:attrName>
                                        </p:attrNameLst>
                                      </p:cBhvr>
                                      <p:to>
                                        <p:strVal val="visible"/>
                                      </p:to>
                                    </p:set>
                                    <p:animEffect transition="in" filter="wipe(left)">
                                      <p:cBhvr>
                                        <p:cTn id="165" dur="2000"/>
                                        <p:tgtEl>
                                          <p:spTgt spid="2067"/>
                                        </p:tgtEl>
                                      </p:cBhvr>
                                    </p:animEffect>
                                  </p:childTnLst>
                                </p:cTn>
                              </p:par>
                            </p:childTnLst>
                          </p:cTn>
                        </p:par>
                      </p:childTnLst>
                    </p:cTn>
                  </p:par>
                  <p:par>
                    <p:cTn id="166" fill="hold">
                      <p:stCondLst>
                        <p:cond delay="indefinite"/>
                      </p:stCondLst>
                      <p:childTnLst>
                        <p:par>
                          <p:cTn id="167" fill="hold">
                            <p:stCondLst>
                              <p:cond delay="0"/>
                            </p:stCondLst>
                            <p:childTnLst>
                              <p:par>
                                <p:cTn id="168" presetID="16" presetClass="entr" presetSubtype="42" repeatCount="indefinite" fill="hold" nodeType="clickEffect">
                                  <p:stCondLst>
                                    <p:cond delay="0"/>
                                  </p:stCondLst>
                                  <p:childTnLst>
                                    <p:set>
                                      <p:cBhvr>
                                        <p:cTn id="169" dur="1" fill="hold">
                                          <p:stCondLst>
                                            <p:cond delay="0"/>
                                          </p:stCondLst>
                                        </p:cTn>
                                        <p:tgtEl>
                                          <p:spTgt spid="9"/>
                                        </p:tgtEl>
                                        <p:attrNameLst>
                                          <p:attrName>style.visibility</p:attrName>
                                        </p:attrNameLst>
                                      </p:cBhvr>
                                      <p:to>
                                        <p:strVal val="visible"/>
                                      </p:to>
                                    </p:set>
                                    <p:animEffect transition="in" filter="barn(outHorizontal)">
                                      <p:cBhvr>
                                        <p:cTn id="170" dur="2000"/>
                                        <p:tgtEl>
                                          <p:spTgt spid="9"/>
                                        </p:tgtEl>
                                      </p:cBhvr>
                                    </p:animEffect>
                                  </p:childTnLst>
                                </p:cTn>
                              </p:par>
                            </p:childTnLst>
                          </p:cTn>
                        </p:par>
                      </p:childTnLst>
                    </p:cTn>
                  </p:par>
                  <p:par>
                    <p:cTn id="171" fill="hold">
                      <p:stCondLst>
                        <p:cond delay="indefinite"/>
                      </p:stCondLst>
                      <p:childTnLst>
                        <p:par>
                          <p:cTn id="172" fill="hold">
                            <p:stCondLst>
                              <p:cond delay="0"/>
                            </p:stCondLst>
                            <p:childTnLst>
                              <p:par>
                                <p:cTn id="173" presetID="47" presetClass="entr" presetSubtype="0" fill="hold" grpId="0" nodeType="clickEffect">
                                  <p:stCondLst>
                                    <p:cond delay="0"/>
                                  </p:stCondLst>
                                  <p:childTnLst>
                                    <p:set>
                                      <p:cBhvr>
                                        <p:cTn id="174" dur="1" fill="hold">
                                          <p:stCondLst>
                                            <p:cond delay="0"/>
                                          </p:stCondLst>
                                        </p:cTn>
                                        <p:tgtEl>
                                          <p:spTgt spid="7"/>
                                        </p:tgtEl>
                                        <p:attrNameLst>
                                          <p:attrName>style.visibility</p:attrName>
                                        </p:attrNameLst>
                                      </p:cBhvr>
                                      <p:to>
                                        <p:strVal val="visible"/>
                                      </p:to>
                                    </p:set>
                                    <p:animEffect transition="in" filter="fade">
                                      <p:cBhvr>
                                        <p:cTn id="175" dur="1000"/>
                                        <p:tgtEl>
                                          <p:spTgt spid="7"/>
                                        </p:tgtEl>
                                      </p:cBhvr>
                                    </p:animEffect>
                                    <p:anim calcmode="lin" valueType="num">
                                      <p:cBhvr>
                                        <p:cTn id="176" dur="1000" fill="hold"/>
                                        <p:tgtEl>
                                          <p:spTgt spid="7"/>
                                        </p:tgtEl>
                                        <p:attrNameLst>
                                          <p:attrName>ppt_x</p:attrName>
                                        </p:attrNameLst>
                                      </p:cBhvr>
                                      <p:tavLst>
                                        <p:tav tm="0">
                                          <p:val>
                                            <p:strVal val="#ppt_x"/>
                                          </p:val>
                                        </p:tav>
                                        <p:tav tm="100000">
                                          <p:val>
                                            <p:strVal val="#ppt_x"/>
                                          </p:val>
                                        </p:tav>
                                      </p:tavLst>
                                    </p:anim>
                                    <p:anim calcmode="lin" valueType="num">
                                      <p:cBhvr>
                                        <p:cTn id="17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47" presetClass="entr" presetSubtype="0" fill="hold" grpId="0" nodeType="clickEffect">
                                  <p:stCondLst>
                                    <p:cond delay="0"/>
                                  </p:stCondLst>
                                  <p:childTnLst>
                                    <p:set>
                                      <p:cBhvr>
                                        <p:cTn id="181" dur="1" fill="hold">
                                          <p:stCondLst>
                                            <p:cond delay="0"/>
                                          </p:stCondLst>
                                        </p:cTn>
                                        <p:tgtEl>
                                          <p:spTgt spid="2070"/>
                                        </p:tgtEl>
                                        <p:attrNameLst>
                                          <p:attrName>style.visibility</p:attrName>
                                        </p:attrNameLst>
                                      </p:cBhvr>
                                      <p:to>
                                        <p:strVal val="visible"/>
                                      </p:to>
                                    </p:set>
                                    <p:animEffect transition="in" filter="fade">
                                      <p:cBhvr>
                                        <p:cTn id="182" dur="1000"/>
                                        <p:tgtEl>
                                          <p:spTgt spid="2070"/>
                                        </p:tgtEl>
                                      </p:cBhvr>
                                    </p:animEffect>
                                    <p:anim calcmode="lin" valueType="num">
                                      <p:cBhvr>
                                        <p:cTn id="183" dur="1000" fill="hold"/>
                                        <p:tgtEl>
                                          <p:spTgt spid="2070"/>
                                        </p:tgtEl>
                                        <p:attrNameLst>
                                          <p:attrName>ppt_x</p:attrName>
                                        </p:attrNameLst>
                                      </p:cBhvr>
                                      <p:tavLst>
                                        <p:tav tm="0">
                                          <p:val>
                                            <p:strVal val="#ppt_x"/>
                                          </p:val>
                                        </p:tav>
                                        <p:tav tm="100000">
                                          <p:val>
                                            <p:strVal val="#ppt_x"/>
                                          </p:val>
                                        </p:tav>
                                      </p:tavLst>
                                    </p:anim>
                                    <p:anim calcmode="lin" valueType="num">
                                      <p:cBhvr>
                                        <p:cTn id="184"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2" presetClass="entr" presetSubtype="8" fill="hold" grpId="0" nodeType="clickEffect">
                                  <p:stCondLst>
                                    <p:cond delay="0"/>
                                  </p:stCondLst>
                                  <p:childTnLst>
                                    <p:set>
                                      <p:cBhvr>
                                        <p:cTn id="188" dur="1" fill="hold">
                                          <p:stCondLst>
                                            <p:cond delay="0"/>
                                          </p:stCondLst>
                                        </p:cTn>
                                        <p:tgtEl>
                                          <p:spTgt spid="2068"/>
                                        </p:tgtEl>
                                        <p:attrNameLst>
                                          <p:attrName>style.visibility</p:attrName>
                                        </p:attrNameLst>
                                      </p:cBhvr>
                                      <p:to>
                                        <p:strVal val="visible"/>
                                      </p:to>
                                    </p:set>
                                    <p:animEffect transition="in" filter="wipe(left)">
                                      <p:cBhvr>
                                        <p:cTn id="189" dur="2000"/>
                                        <p:tgtEl>
                                          <p:spTgt spid="2068"/>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8" fill="hold" grpId="0" nodeType="clickEffect">
                                  <p:stCondLst>
                                    <p:cond delay="0"/>
                                  </p:stCondLst>
                                  <p:childTnLst>
                                    <p:set>
                                      <p:cBhvr>
                                        <p:cTn id="193" dur="1" fill="hold">
                                          <p:stCondLst>
                                            <p:cond delay="0"/>
                                          </p:stCondLst>
                                        </p:cTn>
                                        <p:tgtEl>
                                          <p:spTgt spid="69"/>
                                        </p:tgtEl>
                                        <p:attrNameLst>
                                          <p:attrName>style.visibility</p:attrName>
                                        </p:attrNameLst>
                                      </p:cBhvr>
                                      <p:to>
                                        <p:strVal val="visible"/>
                                      </p:to>
                                    </p:set>
                                    <p:animEffect transition="in" filter="wipe(left)">
                                      <p:cBhvr>
                                        <p:cTn id="194" dur="2000"/>
                                        <p:tgtEl>
                                          <p:spTgt spid="69"/>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8" fill="hold" grpId="0" nodeType="clickEffect">
                                  <p:stCondLst>
                                    <p:cond delay="0"/>
                                  </p:stCondLst>
                                  <p:childTnLst>
                                    <p:set>
                                      <p:cBhvr>
                                        <p:cTn id="198" dur="1" fill="hold">
                                          <p:stCondLst>
                                            <p:cond delay="0"/>
                                          </p:stCondLst>
                                        </p:cTn>
                                        <p:tgtEl>
                                          <p:spTgt spid="70"/>
                                        </p:tgtEl>
                                        <p:attrNameLst>
                                          <p:attrName>style.visibility</p:attrName>
                                        </p:attrNameLst>
                                      </p:cBhvr>
                                      <p:to>
                                        <p:strVal val="visible"/>
                                      </p:to>
                                    </p:set>
                                    <p:animEffect transition="in" filter="wipe(left)">
                                      <p:cBhvr>
                                        <p:cTn id="199"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5" grpId="0"/>
      <p:bldP spid="26" grpId="0"/>
      <p:bldP spid="33" grpId="0"/>
      <p:bldP spid="34" grpId="0"/>
      <p:bldP spid="35" grpId="0"/>
      <p:bldP spid="2" grpId="0"/>
      <p:bldP spid="41" grpId="0"/>
      <p:bldP spid="42" grpId="0"/>
      <p:bldP spid="43" grpId="0"/>
      <p:bldP spid="44" grpId="0"/>
      <p:bldP spid="2067" grpId="0"/>
      <p:bldP spid="66" grpId="0"/>
      <p:bldP spid="67" grpId="0"/>
      <p:bldP spid="2068" grpId="0"/>
      <p:bldP spid="69" grpId="0"/>
      <p:bldP spid="70" grpId="0"/>
      <p:bldP spid="2070"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3105150" y="1447800"/>
            <a:ext cx="3009900" cy="838200"/>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bn-IN" sz="4800" dirty="0" smtClean="0">
                <a:latin typeface="NikoshBAN" panose="02000000000000000000" pitchFamily="2" charset="0"/>
                <a:cs typeface="NikoshBAN" panose="02000000000000000000" pitchFamily="2" charset="0"/>
              </a:rPr>
              <a:t>জোড়ায় কাজ </a:t>
            </a:r>
            <a:endParaRPr lang="en-US" sz="4800" dirty="0">
              <a:latin typeface="NikoshBAN" panose="02000000000000000000" pitchFamily="2" charset="0"/>
              <a:cs typeface="NikoshBAN" panose="02000000000000000000" pitchFamily="2" charset="0"/>
            </a:endParaRPr>
          </a:p>
        </p:txBody>
      </p:sp>
      <p:sp>
        <p:nvSpPr>
          <p:cNvPr id="3" name="TextBox 2"/>
          <p:cNvSpPr txBox="1"/>
          <p:nvPr/>
        </p:nvSpPr>
        <p:spPr>
          <a:xfrm>
            <a:off x="381000" y="2971800"/>
            <a:ext cx="845820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571500" indent="-571500">
              <a:buFont typeface="Wingdings" panose="05000000000000000000" pitchFamily="2" charset="2"/>
              <a:buChar char="Ø"/>
            </a:pPr>
            <a:r>
              <a:rPr lang="bn-IN"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দুটি</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বস্তুর</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তাপ</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সমান</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হলেও</a:t>
            </a:r>
            <a:r>
              <a:rPr lang="en-US" sz="3600" dirty="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এদের</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তাপমাত্রা</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ভিন্ন</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হতে</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পারে</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কি</a:t>
            </a:r>
            <a:r>
              <a:rPr lang="en-US" sz="3600" dirty="0" smtClean="0">
                <a:solidFill>
                  <a:schemeClr val="bg1"/>
                </a:solidFill>
                <a:latin typeface="NikoshBAN" panose="02000000000000000000" pitchFamily="2" charset="0"/>
                <a:cs typeface="NikoshBAN" panose="02000000000000000000" pitchFamily="2" charset="0"/>
              </a:rPr>
              <a:t> ? </a:t>
            </a:r>
            <a:r>
              <a:rPr lang="en-US" sz="3600" dirty="0" err="1" smtClean="0">
                <a:solidFill>
                  <a:schemeClr val="bg1"/>
                </a:solidFill>
                <a:latin typeface="NikoshBAN" panose="02000000000000000000" pitchFamily="2" charset="0"/>
                <a:cs typeface="NikoshBAN" panose="02000000000000000000" pitchFamily="2" charset="0"/>
              </a:rPr>
              <a:t>ব্যাখ্যা</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কর</a:t>
            </a:r>
            <a:r>
              <a:rPr lang="en-US" sz="3600" dirty="0" smtClean="0">
                <a:solidFill>
                  <a:schemeClr val="bg1"/>
                </a:solidFill>
                <a:latin typeface="NikoshBAN" panose="02000000000000000000" pitchFamily="2" charset="0"/>
                <a:cs typeface="NikoshBAN" panose="02000000000000000000" pitchFamily="2" charset="0"/>
              </a:rPr>
              <a:t> </a:t>
            </a:r>
            <a:r>
              <a:rPr lang="bn-IN" sz="3600" dirty="0" smtClean="0">
                <a:solidFill>
                  <a:schemeClr val="bg1"/>
                </a:solidFill>
                <a:latin typeface="NikoshBAN" panose="02000000000000000000" pitchFamily="2" charset="0"/>
                <a:cs typeface="NikoshBAN" panose="02000000000000000000" pitchFamily="2" charset="0"/>
              </a:rPr>
              <a:t>।</a:t>
            </a:r>
            <a:endParaRPr lang="en-US" sz="3600" dirty="0" smtClean="0">
              <a:solidFill>
                <a:schemeClr val="bg1"/>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337818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57600" y="263574"/>
            <a:ext cx="1447800" cy="646331"/>
          </a:xfrm>
          <a:prstGeom prst="rect">
            <a:avLst/>
          </a:prstGeom>
          <a:blipFill>
            <a:blip r:embed="rId3"/>
            <a:tile tx="0" ty="0" sx="100000" sy="100000" flip="none" algn="tl"/>
          </a:blip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bn-IN" sz="3600" dirty="0" smtClean="0">
                <a:latin typeface="NikoshBAN" panose="02000000000000000000"/>
                <a:cs typeface="NikoshBAN" pitchFamily="2" charset="0"/>
              </a:rPr>
              <a:t> </a:t>
            </a:r>
            <a:r>
              <a:rPr lang="en-US" sz="3600" dirty="0" err="1" smtClean="0">
                <a:latin typeface="NikoshBAN" panose="02000000000000000000"/>
                <a:cs typeface="NikoshBAN" pitchFamily="2" charset="0"/>
              </a:rPr>
              <a:t>মূল্যায়ন</a:t>
            </a:r>
            <a:endParaRPr lang="en-US" sz="3600" dirty="0">
              <a:latin typeface="NikoshBAN" panose="02000000000000000000"/>
              <a:cs typeface="NikoshBAN" pitchFamily="2" charset="0"/>
            </a:endParaRPr>
          </a:p>
        </p:txBody>
      </p:sp>
      <p:sp>
        <p:nvSpPr>
          <p:cNvPr id="8" name="TextBox 7"/>
          <p:cNvSpPr txBox="1"/>
          <p:nvPr/>
        </p:nvSpPr>
        <p:spPr>
          <a:xfrm>
            <a:off x="212049" y="2057400"/>
            <a:ext cx="8338901" cy="1815882"/>
          </a:xfrm>
          <a:prstGeom prst="rect">
            <a:avLst/>
          </a:prstGeom>
          <a:solidFill>
            <a:srgbClr val="FFFF00"/>
          </a:solidFill>
        </p:spPr>
        <p:txBody>
          <a:bodyPr wrap="square" rtlCol="0">
            <a:spAutoFit/>
          </a:bodyPr>
          <a:lstStyle/>
          <a:p>
            <a:r>
              <a:rPr lang="bn-IN" sz="2800" dirty="0" smtClean="0">
                <a:latin typeface="NikoshBAN" panose="02000000000000000000" pitchFamily="2" charset="0"/>
                <a:cs typeface="NikoshBAN" panose="02000000000000000000" pitchFamily="2" charset="0"/>
              </a:rPr>
              <a:t> (ক) শীতল বস্তু থেকে উষ্ণ বস্তুর দিকে</a:t>
            </a:r>
          </a:p>
          <a:p>
            <a:r>
              <a:rPr lang="bn-IN" sz="2800" dirty="0" smtClean="0">
                <a:latin typeface="NikoshBAN" panose="02000000000000000000" pitchFamily="2" charset="0"/>
                <a:cs typeface="NikoshBAN" panose="02000000000000000000" pitchFamily="2" charset="0"/>
              </a:rPr>
              <a:t> (খ) উষ্ণ বস্তু থেকে শীতল বস্তুর দিকে </a:t>
            </a:r>
          </a:p>
          <a:p>
            <a:r>
              <a:rPr lang="bn-IN" sz="2800" dirty="0" smtClean="0">
                <a:latin typeface="NikoshBAN" panose="02000000000000000000" pitchFamily="2" charset="0"/>
                <a:cs typeface="NikoshBAN" panose="02000000000000000000" pitchFamily="2" charset="0"/>
              </a:rPr>
              <a:t> (গ) শীতল বস্তু থেকে শীতল বস্তুর দিকে </a:t>
            </a:r>
          </a:p>
          <a:p>
            <a:r>
              <a:rPr lang="bn-IN" sz="2800" dirty="0" smtClean="0">
                <a:latin typeface="NikoshBAN" panose="02000000000000000000" pitchFamily="2" charset="0"/>
                <a:cs typeface="NikoshBAN" panose="02000000000000000000" pitchFamily="2" charset="0"/>
              </a:rPr>
              <a:t> (ঘ) উষ্ণ বস্তু থেকে উষ্ণ বস্তুর দিকে  </a:t>
            </a:r>
          </a:p>
        </p:txBody>
      </p:sp>
      <p:sp>
        <p:nvSpPr>
          <p:cNvPr id="9" name="TextBox 8"/>
          <p:cNvSpPr txBox="1"/>
          <p:nvPr/>
        </p:nvSpPr>
        <p:spPr>
          <a:xfrm>
            <a:off x="212049" y="1247937"/>
            <a:ext cx="8338901" cy="646331"/>
          </a:xfrm>
          <a:prstGeom prst="rect">
            <a:avLst/>
          </a:prstGeom>
          <a:solidFill>
            <a:srgbClr val="00B050"/>
          </a:solidFill>
        </p:spPr>
        <p:txBody>
          <a:bodyPr wrap="square" rtlCol="0">
            <a:spAutoFit/>
          </a:bodyPr>
          <a:lstStyle/>
          <a:p>
            <a:r>
              <a:rPr lang="bn-IN" sz="3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৫। তাপ </a:t>
            </a:r>
            <a:r>
              <a:rPr lang="bn-IN" sz="3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কোন দিকে প্রবাহিত হয় ?</a:t>
            </a:r>
            <a:endParaRPr lang="en-US" sz="3600" dirty="0">
              <a:ln w="0"/>
              <a:effectLst>
                <a:outerShdw blurRad="38100" dist="19050" dir="2700000" algn="tl" rotWithShape="0">
                  <a:schemeClr val="dk1">
                    <a:alpha val="40000"/>
                  </a:schemeClr>
                </a:outerShdw>
              </a:effectLst>
            </a:endParaRPr>
          </a:p>
        </p:txBody>
      </p:sp>
      <p:sp>
        <p:nvSpPr>
          <p:cNvPr id="17" name="Freeform 16"/>
          <p:cNvSpPr/>
          <p:nvPr/>
        </p:nvSpPr>
        <p:spPr>
          <a:xfrm>
            <a:off x="457200" y="2492375"/>
            <a:ext cx="567559" cy="472966"/>
          </a:xfrm>
          <a:custGeom>
            <a:avLst/>
            <a:gdLst>
              <a:gd name="connsiteX0" fmla="*/ 0 w 567559"/>
              <a:gd name="connsiteY0" fmla="*/ 157656 h 472966"/>
              <a:gd name="connsiteX1" fmla="*/ 94593 w 567559"/>
              <a:gd name="connsiteY1" fmla="*/ 472966 h 472966"/>
              <a:gd name="connsiteX2" fmla="*/ 567559 w 567559"/>
              <a:gd name="connsiteY2" fmla="*/ 0 h 472966"/>
            </a:gdLst>
            <a:ahLst/>
            <a:cxnLst>
              <a:cxn ang="0">
                <a:pos x="connsiteX0" y="connsiteY0"/>
              </a:cxn>
              <a:cxn ang="0">
                <a:pos x="connsiteX1" y="connsiteY1"/>
              </a:cxn>
              <a:cxn ang="0">
                <a:pos x="connsiteX2" y="connsiteY2"/>
              </a:cxn>
            </a:cxnLst>
            <a:rect l="l" t="t" r="r" b="b"/>
            <a:pathLst>
              <a:path w="567559" h="472966">
                <a:moveTo>
                  <a:pt x="0" y="157656"/>
                </a:moveTo>
                <a:lnTo>
                  <a:pt x="94593" y="472966"/>
                </a:lnTo>
                <a:lnTo>
                  <a:pt x="56755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37314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strips(upRigh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48000" y="228600"/>
            <a:ext cx="2438400" cy="830997"/>
          </a:xfrm>
          <a:prstGeom prst="rect">
            <a:avLst/>
          </a:prstGeom>
          <a:solidFill>
            <a:schemeClr val="accent3">
              <a:lumMod val="50000"/>
            </a:schemeClr>
          </a:solidFill>
        </p:spPr>
        <p:txBody>
          <a:bodyPr wrap="square" rtlCol="0">
            <a:spAutoFit/>
          </a:bodyPr>
          <a:lstStyle/>
          <a:p>
            <a:r>
              <a:rPr lang="bn-BD" sz="4800" dirty="0" smtClean="0">
                <a:solidFill>
                  <a:schemeClr val="bg1"/>
                </a:solidFill>
                <a:latin typeface="NikoshBAN" panose="02000000000000000000" pitchFamily="2" charset="0"/>
                <a:cs typeface="NikoshBAN" panose="02000000000000000000" pitchFamily="2" charset="0"/>
              </a:rPr>
              <a:t>বাড়ীর কাজ </a:t>
            </a:r>
            <a:endParaRPr lang="en-US" sz="4800" dirty="0">
              <a:solidFill>
                <a:schemeClr val="bg1"/>
              </a:solidFill>
              <a:latin typeface="NikoshBAN" panose="02000000000000000000" pitchFamily="2" charset="0"/>
              <a:cs typeface="NikoshBAN" panose="02000000000000000000" pitchFamily="2"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7429" y="320070"/>
            <a:ext cx="5292941" cy="5886688"/>
          </a:xfrm>
          <a:prstGeom prst="rect">
            <a:avLst/>
          </a:prstGeom>
        </p:spPr>
      </p:pic>
      <p:sp>
        <p:nvSpPr>
          <p:cNvPr id="12" name="TextBox 11"/>
          <p:cNvSpPr txBox="1"/>
          <p:nvPr/>
        </p:nvSpPr>
        <p:spPr>
          <a:xfrm>
            <a:off x="533400" y="4919068"/>
            <a:ext cx="8187146" cy="1569660"/>
          </a:xfrm>
          <a:prstGeom prst="rect">
            <a:avLst/>
          </a:prstGeom>
          <a:solidFill>
            <a:schemeClr val="tx1"/>
          </a:solidFill>
        </p:spPr>
        <p:txBody>
          <a:bodyPr wrap="square" rtlCol="0">
            <a:spAutoFit/>
          </a:bodyPr>
          <a:lstStyle/>
          <a:p>
            <a:r>
              <a:rPr lang="bn-IN" sz="3200" dirty="0" smtClean="0">
                <a:solidFill>
                  <a:schemeClr val="bg1"/>
                </a:solidFill>
                <a:latin typeface="NikoshBAN" panose="02000000000000000000" pitchFamily="2" charset="0"/>
                <a:cs typeface="NikoshBAN" panose="02000000000000000000" pitchFamily="2" charset="0"/>
              </a:rPr>
              <a:t>প্রশ্নঃ কিছু ঠান্ডা ও গরম পানি একসাথে বালতিতে মিশানোর পর বালতির পানি কিছুটা গরম হয়ে যায় ঘটনাটির কারণ যুক্তিসহ বিশ্লেষণ কর । </a:t>
            </a:r>
            <a:endParaRPr lang="en-US" sz="3200" dirty="0">
              <a:solidFill>
                <a:schemeClr val="bg1"/>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068510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anim calcmode="lin" valueType="num">
                                      <p:cBhvr>
                                        <p:cTn id="10" dur="500" fill="hold"/>
                                        <p:tgtEl>
                                          <p:spTgt spid="12">
                                            <p:txEl>
                                              <p:pRg st="0" end="0"/>
                                            </p:txEl>
                                          </p:spTgt>
                                        </p:tgtEl>
                                        <p:attrNameLst>
                                          <p:attrName>ppt_x</p:attrName>
                                        </p:attrNameLst>
                                      </p:cBhvr>
                                      <p:tavLst>
                                        <p:tav tm="0">
                                          <p:val>
                                            <p:fltVal val="0.5"/>
                                          </p:val>
                                        </p:tav>
                                        <p:tav tm="100000">
                                          <p:val>
                                            <p:strVal val="#ppt_x"/>
                                          </p:val>
                                        </p:tav>
                                      </p:tavLst>
                                    </p:anim>
                                    <p:anim calcmode="lin" valueType="num">
                                      <p:cBhvr>
                                        <p:cTn id="11" dur="500" fill="hold"/>
                                        <p:tgtEl>
                                          <p:spTgt spid="12">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87700"/>
            <a:ext cx="51054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a:off x="1214438" y="838200"/>
            <a:ext cx="2486025" cy="1774825"/>
          </a:xfrm>
          <a:prstGeom prst="wedgeEllipseCallout">
            <a:avLst>
              <a:gd name="adj1" fmla="val -21382"/>
              <a:gd name="adj2" fmla="val 67883"/>
            </a:avLst>
          </a:prstGeom>
          <a:solidFill>
            <a:srgbClr val="AB946B"/>
          </a:solidFill>
          <a:ln w="15875" cap="rnd" cmpd="sng" algn="ctr">
            <a:solidFill>
              <a:srgbClr val="AB946B">
                <a:shade val="50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Garamond" panose="02020404030301010803"/>
            </a:endParaRPr>
          </a:p>
        </p:txBody>
      </p:sp>
      <p:sp>
        <p:nvSpPr>
          <p:cNvPr id="4" name="Rectangular Callout 3"/>
          <p:cNvSpPr/>
          <p:nvPr/>
        </p:nvSpPr>
        <p:spPr>
          <a:xfrm>
            <a:off x="4419600" y="1524000"/>
            <a:ext cx="4191000" cy="1652588"/>
          </a:xfrm>
          <a:prstGeom prst="wedgeRectCallout">
            <a:avLst>
              <a:gd name="adj1" fmla="val -83923"/>
              <a:gd name="adj2" fmla="val 81773"/>
            </a:avLst>
          </a:prstGeom>
          <a:solidFill>
            <a:srgbClr val="AB946B"/>
          </a:solidFill>
          <a:ln w="15875" cap="rnd" cmpd="sng" algn="ctr">
            <a:solidFill>
              <a:srgbClr val="AB946B">
                <a:shade val="50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Garamond" panose="02020404030301010803"/>
            </a:endParaRPr>
          </a:p>
        </p:txBody>
      </p:sp>
      <p:sp>
        <p:nvSpPr>
          <p:cNvPr id="5" name="Rectangle 4"/>
          <p:cNvSpPr/>
          <p:nvPr/>
        </p:nvSpPr>
        <p:spPr>
          <a:xfrm>
            <a:off x="4603271" y="1636933"/>
            <a:ext cx="4007330" cy="1200329"/>
          </a:xfrm>
          <a:prstGeom prst="rect">
            <a:avLst/>
          </a:prstGeom>
        </p:spPr>
        <p:txBody>
          <a:bodyPr>
            <a:spAutoFit/>
          </a:bodyPr>
          <a:lstStyle/>
          <a:p>
            <a:pPr eaLnBrk="1" fontAlgn="auto" hangingPunct="1">
              <a:spcBef>
                <a:spcPts val="0"/>
              </a:spcBef>
              <a:spcAft>
                <a:spcPts val="0"/>
              </a:spcAft>
              <a:defRPr/>
            </a:pP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একটি</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জানালা</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একটি</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দৃশ্য</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a:t>
            </a:r>
          </a:p>
          <a:p>
            <a:pPr eaLnBrk="1" fontAlgn="auto" hangingPunct="1">
              <a:spcBef>
                <a:spcPts val="0"/>
              </a:spcBef>
              <a:spcAft>
                <a:spcPts val="0"/>
              </a:spcAft>
              <a:defRPr/>
            </a:pP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একটি</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কম্পিউটার</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সারাবিশ্ব</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endParaRPr lang="en-US" sz="600" kern="0" dirty="0">
              <a:solidFill>
                <a:sysClr val="windowText" lastClr="000000"/>
              </a:solidFill>
              <a:latin typeface="Verdana"/>
            </a:endParaRPr>
          </a:p>
        </p:txBody>
      </p:sp>
      <p:sp>
        <p:nvSpPr>
          <p:cNvPr id="6" name="Rectangle 5"/>
          <p:cNvSpPr/>
          <p:nvPr/>
        </p:nvSpPr>
        <p:spPr>
          <a:xfrm>
            <a:off x="1352987" y="947384"/>
            <a:ext cx="2362199" cy="2509736"/>
          </a:xfrm>
          <a:prstGeom prst="rect">
            <a:avLst/>
          </a:prstGeom>
        </p:spPr>
        <p:txBody>
          <a:bodyPr>
            <a:prstTxWarp prst="textArchUpPour">
              <a:avLst/>
            </a:prstTxWarp>
            <a:spAutoFit/>
          </a:bodyPr>
          <a:lstStyle/>
          <a:p>
            <a:pPr eaLnBrk="1" fontAlgn="auto" hangingPunct="1">
              <a:spcBef>
                <a:spcPts val="0"/>
              </a:spcBef>
              <a:spcAft>
                <a:spcPts val="0"/>
              </a:spcAft>
              <a:defRPr/>
            </a:pP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ডিজিটাল </a:t>
            </a:r>
          </a:p>
          <a:p>
            <a:pPr eaLnBrk="1" fontAlgn="auto" hangingPunct="1">
              <a:spcBef>
                <a:spcPts val="0"/>
              </a:spcBef>
              <a:spcAft>
                <a:spcPts val="0"/>
              </a:spcAft>
              <a:defRPr/>
            </a:pP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বাংলাদেশ  </a:t>
            </a:r>
            <a:endParaRPr lang="en-US" sz="600" kern="0" dirty="0">
              <a:solidFill>
                <a:sysClr val="windowText" lastClr="000000"/>
              </a:solidFill>
              <a:latin typeface="Verdana"/>
            </a:endParaRPr>
          </a:p>
        </p:txBody>
      </p:sp>
    </p:spTree>
    <p:extLst>
      <p:ext uri="{BB962C8B-B14F-4D97-AF65-F5344CB8AC3E}">
        <p14:creationId xmlns:p14="http://schemas.microsoft.com/office/powerpoint/2010/main" val="378180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nodeType="afterGroup">
                            <p:stCondLst>
                              <p:cond delay="400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nodeType="afterGroup">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par>
                          <p:cTn id="20" fill="hold" nodeType="afterGroup">
                            <p:stCondLst>
                              <p:cond delay="8000"/>
                            </p:stCondLst>
                            <p:childTnLst>
                              <p:par>
                                <p:cTn id="21" presetID="6"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87700"/>
            <a:ext cx="51054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a:off x="1214438" y="838200"/>
            <a:ext cx="2486025" cy="1774825"/>
          </a:xfrm>
          <a:prstGeom prst="wedgeEllipseCallout">
            <a:avLst>
              <a:gd name="adj1" fmla="val -21382"/>
              <a:gd name="adj2" fmla="val 67883"/>
            </a:avLst>
          </a:prstGeom>
          <a:solidFill>
            <a:srgbClr val="AB946B"/>
          </a:solidFill>
          <a:ln w="15875" cap="rnd" cmpd="sng" algn="ctr">
            <a:solidFill>
              <a:srgbClr val="AB946B">
                <a:shade val="50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Garamond" panose="02020404030301010803"/>
            </a:endParaRPr>
          </a:p>
        </p:txBody>
      </p:sp>
      <p:sp>
        <p:nvSpPr>
          <p:cNvPr id="4" name="Rectangular Callout 3"/>
          <p:cNvSpPr/>
          <p:nvPr/>
        </p:nvSpPr>
        <p:spPr>
          <a:xfrm>
            <a:off x="4038600" y="1535112"/>
            <a:ext cx="4952999" cy="1284288"/>
          </a:xfrm>
          <a:prstGeom prst="wedgeRectCallout">
            <a:avLst>
              <a:gd name="adj1" fmla="val -70901"/>
              <a:gd name="adj2" fmla="val 133078"/>
            </a:avLst>
          </a:prstGeom>
          <a:solidFill>
            <a:srgbClr val="AB946B"/>
          </a:solidFill>
          <a:ln w="15875" cap="rnd" cmpd="sng" algn="ctr">
            <a:solidFill>
              <a:srgbClr val="AB946B">
                <a:shade val="50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Garamond" panose="02020404030301010803"/>
            </a:endParaRPr>
          </a:p>
        </p:txBody>
      </p:sp>
      <p:sp>
        <p:nvSpPr>
          <p:cNvPr id="5" name="Rectangle 4"/>
          <p:cNvSpPr/>
          <p:nvPr/>
        </p:nvSpPr>
        <p:spPr>
          <a:xfrm>
            <a:off x="4114800" y="1636933"/>
            <a:ext cx="4876799" cy="954107"/>
          </a:xfrm>
          <a:prstGeom prst="rect">
            <a:avLst/>
          </a:prstGeom>
        </p:spPr>
        <p:txBody>
          <a:bodyPr wrap="square">
            <a:spAutoFit/>
          </a:bodyPr>
          <a:lstStyle/>
          <a:p>
            <a:pPr eaLnBrk="1" fontAlgn="auto" hangingPunct="1">
              <a:spcBef>
                <a:spcPts val="0"/>
              </a:spcBef>
              <a:spcAft>
                <a:spcPts val="0"/>
              </a:spcAft>
              <a:defRPr/>
            </a:pP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শতভাগ</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অনলাইন</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শিক্ষা</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কার্যক্রম</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চালু</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হলে</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endPar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endParaRPr>
          </a:p>
          <a:p>
            <a:pPr eaLnBrk="1" fontAlgn="auto" hangingPunct="1">
              <a:spcBef>
                <a:spcPts val="0"/>
              </a:spcBef>
              <a:spcAft>
                <a:spcPts val="0"/>
              </a:spcAft>
              <a:defRPr/>
            </a:pP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ফেলের</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হার</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শূন্যের</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কোটায়</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যাবে</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চলে</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bn-IN"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endParaRPr lang="en-US" sz="400" kern="0" dirty="0">
              <a:solidFill>
                <a:sysClr val="windowText" lastClr="000000"/>
              </a:solidFill>
              <a:latin typeface="Verdana"/>
            </a:endParaRPr>
          </a:p>
        </p:txBody>
      </p:sp>
      <p:sp>
        <p:nvSpPr>
          <p:cNvPr id="6" name="Rectangle 5"/>
          <p:cNvSpPr/>
          <p:nvPr/>
        </p:nvSpPr>
        <p:spPr>
          <a:xfrm>
            <a:off x="1352987" y="947384"/>
            <a:ext cx="2362199" cy="2509736"/>
          </a:xfrm>
          <a:prstGeom prst="rect">
            <a:avLst/>
          </a:prstGeom>
        </p:spPr>
        <p:txBody>
          <a:bodyPr>
            <a:prstTxWarp prst="textArchUpPour">
              <a:avLst/>
            </a:prstTxWarp>
            <a:spAutoFit/>
          </a:bodyPr>
          <a:lstStyle/>
          <a:p>
            <a:pPr eaLnBrk="1" fontAlgn="auto" hangingPunct="1">
              <a:spcBef>
                <a:spcPts val="0"/>
              </a:spcBef>
              <a:spcAft>
                <a:spcPts val="0"/>
              </a:spcAft>
              <a:defRPr/>
            </a:pP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ডিজিটাল </a:t>
            </a:r>
          </a:p>
          <a:p>
            <a:pPr eaLnBrk="1" fontAlgn="auto" hangingPunct="1">
              <a:spcBef>
                <a:spcPts val="0"/>
              </a:spcBef>
              <a:spcAft>
                <a:spcPts val="0"/>
              </a:spcAft>
              <a:defRPr/>
            </a:pP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বাংলাদেশ  </a:t>
            </a:r>
            <a:endParaRPr lang="en-US" sz="600" kern="0" dirty="0">
              <a:solidFill>
                <a:sysClr val="windowText" lastClr="000000"/>
              </a:solidFill>
              <a:latin typeface="Verdana"/>
            </a:endParaRPr>
          </a:p>
        </p:txBody>
      </p:sp>
    </p:spTree>
    <p:extLst>
      <p:ext uri="{BB962C8B-B14F-4D97-AF65-F5344CB8AC3E}">
        <p14:creationId xmlns:p14="http://schemas.microsoft.com/office/powerpoint/2010/main" val="150791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nodeType="afterGroup">
                            <p:stCondLst>
                              <p:cond delay="400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nodeType="afterGroup">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par>
                          <p:cTn id="20" fill="hold" nodeType="afterGroup">
                            <p:stCondLst>
                              <p:cond delay="8000"/>
                            </p:stCondLst>
                            <p:childTnLst>
                              <p:par>
                                <p:cTn id="21" presetID="6"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09507">
            <a:off x="1183316" y="610628"/>
            <a:ext cx="2823165" cy="22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616" y="648230"/>
            <a:ext cx="2468563"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3097212"/>
            <a:ext cx="5257800"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762000"/>
            <a:ext cx="5816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1913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03" t="15874" r="18092" b="38670"/>
          <a:stretch/>
        </p:blipFill>
        <p:spPr bwMode="auto">
          <a:xfrm>
            <a:off x="3581160" y="567007"/>
            <a:ext cx="1905480" cy="69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4035" y="1423514"/>
            <a:ext cx="6919366" cy="488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20936247">
            <a:off x="1621729" y="3227898"/>
            <a:ext cx="4288779" cy="2431435"/>
          </a:xfrm>
          <a:prstGeom prst="rect">
            <a:avLst/>
          </a:prstGeom>
          <a:scene3d>
            <a:camera prst="isometricOffAxis2Left"/>
            <a:lightRig rig="threePt" dir="t"/>
          </a:scene3d>
        </p:spPr>
        <p:txBody>
          <a:bodyPr wrap="square">
            <a:spAutoFit/>
          </a:bodyPr>
          <a:lstStyle/>
          <a:p>
            <a:pPr>
              <a:defRPr/>
            </a:pPr>
            <a:r>
              <a:rPr lang="en-US" sz="3200" b="1" kern="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a:t>
            </a:r>
            <a:r>
              <a:rPr lang="bn-IN" sz="3200" b="1" kern="0"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মোঃহাবিবুর রহমান </a:t>
            </a:r>
            <a:endParaRPr lang="en-US" sz="3200" b="1" kern="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a:p>
            <a:pPr>
              <a:defRPr/>
            </a:pPr>
            <a:r>
              <a:rPr lang="en-US" b="1" kern="0" dirty="0">
                <a:solidFill>
                  <a:srgbClr val="002060"/>
                </a:solidFill>
                <a:latin typeface="NikoshBAN" pitchFamily="2" charset="0"/>
                <a:cs typeface="NikoshBAN" pitchFamily="2" charset="0"/>
              </a:rPr>
              <a:t>           </a:t>
            </a:r>
            <a:r>
              <a:rPr lang="bn-IN" b="1" kern="0" dirty="0" smtClean="0">
                <a:solidFill>
                  <a:srgbClr val="002060"/>
                </a:solidFill>
                <a:latin typeface="NikoshBAN" pitchFamily="2" charset="0"/>
                <a:cs typeface="NikoshBAN" pitchFamily="2" charset="0"/>
              </a:rPr>
              <a:t>ইনস্ট্রাক্টর (পদার্থবিজ্ঞান) </a:t>
            </a:r>
            <a:endParaRPr lang="en-US" sz="2400" b="1" kern="0" dirty="0">
              <a:solidFill>
                <a:srgbClr val="002060"/>
              </a:solidFill>
              <a:latin typeface="NikoshBAN" pitchFamily="2" charset="0"/>
              <a:cs typeface="NikoshBAN" pitchFamily="2" charset="0"/>
            </a:endParaRPr>
          </a:p>
          <a:p>
            <a:pPr>
              <a:defRPr/>
            </a:pPr>
            <a:r>
              <a:rPr lang="en-US" sz="2400" b="1" kern="0" dirty="0">
                <a:solidFill>
                  <a:srgbClr val="002060"/>
                </a:solidFill>
                <a:latin typeface="NikoshBAN" pitchFamily="2" charset="0"/>
                <a:cs typeface="NikoshBAN" pitchFamily="2" charset="0"/>
              </a:rPr>
              <a:t>  </a:t>
            </a:r>
            <a:r>
              <a:rPr lang="bn-IN" sz="2400" b="1" kern="0" dirty="0" smtClean="0">
                <a:solidFill>
                  <a:srgbClr val="002060"/>
                </a:solidFill>
                <a:latin typeface="NikoshBAN" pitchFamily="2" charset="0"/>
                <a:cs typeface="NikoshBAN" pitchFamily="2" charset="0"/>
              </a:rPr>
              <a:t>টেকনিক্যাল স্কুল ও কলেজ </a:t>
            </a:r>
            <a:endParaRPr lang="bn-BD" sz="2400" b="1" kern="0" dirty="0">
              <a:solidFill>
                <a:srgbClr val="002060"/>
              </a:solidFill>
              <a:latin typeface="NikoshBAN" pitchFamily="2" charset="0"/>
              <a:cs typeface="NikoshBAN" pitchFamily="2" charset="0"/>
            </a:endParaRPr>
          </a:p>
          <a:p>
            <a:pPr>
              <a:defRPr/>
            </a:pPr>
            <a:r>
              <a:rPr lang="en-US" sz="2400" b="1" kern="0" dirty="0">
                <a:solidFill>
                  <a:srgbClr val="002060"/>
                </a:solidFill>
                <a:latin typeface="NikoshBAN" pitchFamily="2" charset="0"/>
                <a:cs typeface="NikoshBAN" pitchFamily="2" charset="0"/>
              </a:rPr>
              <a:t>          </a:t>
            </a:r>
            <a:r>
              <a:rPr lang="en-US" sz="2400" b="1" kern="0" dirty="0" err="1" smtClean="0">
                <a:solidFill>
                  <a:srgbClr val="002060"/>
                </a:solidFill>
                <a:latin typeface="NikoshBAN" pitchFamily="2" charset="0"/>
                <a:cs typeface="NikoshBAN" pitchFamily="2" charset="0"/>
              </a:rPr>
              <a:t>কিশোরগঞ্জ</a:t>
            </a:r>
            <a:r>
              <a:rPr lang="bn-IN" sz="2400" b="1" kern="0" dirty="0" smtClean="0">
                <a:solidFill>
                  <a:srgbClr val="002060"/>
                </a:solidFill>
                <a:latin typeface="NikoshBAN" pitchFamily="2" charset="0"/>
                <a:cs typeface="NikoshBAN" pitchFamily="2" charset="0"/>
              </a:rPr>
              <a:t> </a:t>
            </a:r>
            <a:r>
              <a:rPr lang="bn-IN" b="1" kern="0" dirty="0" smtClean="0">
                <a:solidFill>
                  <a:srgbClr val="002060"/>
                </a:solidFill>
                <a:latin typeface="NikoshBAN" pitchFamily="2" charset="0"/>
                <a:cs typeface="NikoshBAN" pitchFamily="2" charset="0"/>
              </a:rPr>
              <a:t>।  </a:t>
            </a:r>
            <a:r>
              <a:rPr lang="bn-BD" b="1" kern="0" dirty="0" smtClean="0">
                <a:solidFill>
                  <a:srgbClr val="002060"/>
                </a:solidFill>
                <a:latin typeface="NikoshBAN" pitchFamily="2" charset="0"/>
                <a:cs typeface="NikoshBAN" pitchFamily="2" charset="0"/>
              </a:rPr>
              <a:t> </a:t>
            </a:r>
            <a:endParaRPr lang="en-US" b="1" kern="0" dirty="0" smtClean="0">
              <a:solidFill>
                <a:srgbClr val="002060"/>
              </a:solidFill>
              <a:latin typeface="NikoshBAN" pitchFamily="2" charset="0"/>
              <a:cs typeface="NikoshBAN" pitchFamily="2" charset="0"/>
            </a:endParaRPr>
          </a:p>
          <a:p>
            <a:pPr>
              <a:defRPr/>
            </a:pPr>
            <a:r>
              <a:rPr lang="en-US" b="1" kern="0" dirty="0">
                <a:solidFill>
                  <a:srgbClr val="002060"/>
                </a:solidFill>
                <a:latin typeface="NikoshBAN" pitchFamily="2" charset="0"/>
                <a:cs typeface="NikoshBAN" pitchFamily="2" charset="0"/>
              </a:rPr>
              <a:t> </a:t>
            </a:r>
            <a:r>
              <a:rPr lang="en-US" b="1" kern="0" dirty="0" smtClean="0">
                <a:solidFill>
                  <a:srgbClr val="002060"/>
                </a:solidFill>
                <a:latin typeface="NikoshBAN" pitchFamily="2" charset="0"/>
                <a:cs typeface="NikoshBAN" pitchFamily="2" charset="0"/>
              </a:rPr>
              <a:t>     </a:t>
            </a:r>
            <a:r>
              <a:rPr lang="en-US" sz="2400" b="1" kern="0" dirty="0" smtClean="0">
                <a:solidFill>
                  <a:srgbClr val="002060"/>
                </a:solidFill>
                <a:latin typeface="NikoshBAN" pitchFamily="2" charset="0"/>
                <a:cs typeface="NikoshBAN" pitchFamily="2" charset="0"/>
              </a:rPr>
              <a:t>  0171</a:t>
            </a:r>
            <a:r>
              <a:rPr lang="bn-IN" sz="2400" b="1" kern="0" dirty="0" smtClean="0">
                <a:solidFill>
                  <a:srgbClr val="002060"/>
                </a:solidFill>
                <a:latin typeface="NikoshBAN" pitchFamily="2" charset="0"/>
                <a:cs typeface="NikoshBAN" pitchFamily="2" charset="0"/>
              </a:rPr>
              <a:t>৫৩৪২৯৩৪ </a:t>
            </a:r>
            <a:endParaRPr lang="en-US" sz="2400" b="1" kern="0" dirty="0" smtClean="0">
              <a:solidFill>
                <a:srgbClr val="002060"/>
              </a:solidFill>
              <a:latin typeface="NikoshBAN" pitchFamily="2" charset="0"/>
              <a:cs typeface="NikoshBAN" pitchFamily="2" charset="0"/>
            </a:endParaRPr>
          </a:p>
          <a:p>
            <a:pPr>
              <a:defRPr/>
            </a:pPr>
            <a:r>
              <a:rPr lang="en-US" sz="2400" b="1" kern="0" dirty="0" smtClean="0">
                <a:solidFill>
                  <a:srgbClr val="002060"/>
                </a:solidFill>
                <a:latin typeface="NikoshBAN" pitchFamily="2" charset="0"/>
                <a:cs typeface="NikoshBAN" pitchFamily="2" charset="0"/>
              </a:rPr>
              <a:t>       </a:t>
            </a:r>
            <a:endParaRPr lang="en-US" sz="2400" kern="0" dirty="0">
              <a:solidFill>
                <a:srgbClr val="000000"/>
              </a:solidFill>
            </a:endParaRPr>
          </a:p>
        </p:txBody>
      </p:sp>
      <p:sp>
        <p:nvSpPr>
          <p:cNvPr id="5" name="Rectangle 4"/>
          <p:cNvSpPr/>
          <p:nvPr/>
        </p:nvSpPr>
        <p:spPr>
          <a:xfrm>
            <a:off x="5056172" y="3471560"/>
            <a:ext cx="2716227" cy="1785104"/>
          </a:xfrm>
          <a:prstGeom prst="rect">
            <a:avLst/>
          </a:prstGeom>
          <a:scene3d>
            <a:camera prst="isometricOffAxis1Right"/>
            <a:lightRig rig="threePt" dir="t"/>
          </a:scene3d>
        </p:spPr>
        <p:txBody>
          <a:bodyPr wrap="square">
            <a:spAutoFit/>
          </a:bodyPr>
          <a:lstStyle/>
          <a:p>
            <a:pPr algn="ctr">
              <a:defRPr/>
            </a:pPr>
            <a:r>
              <a:rPr lang="bn-BD" sz="3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শ্রেণিঃ </a:t>
            </a:r>
            <a:r>
              <a:rPr lang="en-US" sz="3200" b="1" spc="50" dirty="0" err="1"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নবম</a:t>
            </a:r>
            <a:r>
              <a:rPr lang="en-US" sz="32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a:t>
            </a:r>
            <a:endParaRPr lang="en-US" sz="3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a:p>
            <a:pPr>
              <a:defRPr/>
            </a:pPr>
            <a:r>
              <a:rPr lang="en-US" b="1" dirty="0">
                <a:solidFill>
                  <a:srgbClr val="002060"/>
                </a:solidFill>
                <a:latin typeface="NikoshBAN" pitchFamily="2" charset="0"/>
                <a:cs typeface="NikoshBAN" pitchFamily="2" charset="0"/>
              </a:rPr>
              <a:t>             </a:t>
            </a:r>
            <a:r>
              <a:rPr lang="bn-BD" sz="2000" b="1" dirty="0" smtClean="0">
                <a:solidFill>
                  <a:srgbClr val="002060"/>
                </a:solidFill>
                <a:latin typeface="NikoshBAN" pitchFamily="2" charset="0"/>
                <a:cs typeface="NikoshBAN" pitchFamily="2" charset="0"/>
              </a:rPr>
              <a:t>বিষয়ঃ</a:t>
            </a:r>
            <a:r>
              <a:rPr lang="en-US" sz="2000" b="1" dirty="0" smtClean="0">
                <a:solidFill>
                  <a:srgbClr val="002060"/>
                </a:solidFill>
                <a:latin typeface="NikoshBAN" pitchFamily="2" charset="0"/>
                <a:cs typeface="NikoshBAN" pitchFamily="2" charset="0"/>
              </a:rPr>
              <a:t> </a:t>
            </a:r>
            <a:r>
              <a:rPr lang="en-US" sz="2000" b="1" dirty="0" err="1" smtClean="0">
                <a:solidFill>
                  <a:srgbClr val="002060"/>
                </a:solidFill>
                <a:latin typeface="NikoshBAN" pitchFamily="2" charset="0"/>
                <a:cs typeface="NikoshBAN" pitchFamily="2" charset="0"/>
              </a:rPr>
              <a:t>পদার্থ</a:t>
            </a:r>
            <a:r>
              <a:rPr lang="bn-BD" sz="2000" b="1" dirty="0" smtClean="0">
                <a:solidFill>
                  <a:srgbClr val="002060"/>
                </a:solidFill>
                <a:latin typeface="NikoshBAN" pitchFamily="2" charset="0"/>
                <a:cs typeface="NikoshBAN" pitchFamily="2" charset="0"/>
              </a:rPr>
              <a:t> </a:t>
            </a:r>
            <a:r>
              <a:rPr lang="en-US" sz="2000" b="1" dirty="0" err="1" smtClean="0">
                <a:solidFill>
                  <a:srgbClr val="002060"/>
                </a:solidFill>
                <a:latin typeface="NikoshBAN" pitchFamily="2" charset="0"/>
                <a:cs typeface="NikoshBAN" pitchFamily="2" charset="0"/>
              </a:rPr>
              <a:t>বিজ্ঞান</a:t>
            </a:r>
            <a:endParaRPr lang="en-US" sz="2000" b="1" dirty="0">
              <a:solidFill>
                <a:srgbClr val="002060"/>
              </a:solidFill>
              <a:latin typeface="NikoshBAN" pitchFamily="2" charset="0"/>
              <a:cs typeface="NikoshBAN" pitchFamily="2" charset="0"/>
            </a:endParaRPr>
          </a:p>
          <a:p>
            <a:pPr>
              <a:defRPr/>
            </a:pPr>
            <a:r>
              <a:rPr lang="en-US" sz="2000" b="1" dirty="0">
                <a:solidFill>
                  <a:srgbClr val="002060"/>
                </a:solidFill>
                <a:latin typeface="NikoshBAN" pitchFamily="2" charset="0"/>
                <a:cs typeface="NikoshBAN" pitchFamily="2" charset="0"/>
              </a:rPr>
              <a:t>            </a:t>
            </a:r>
            <a:r>
              <a:rPr lang="bn-BD" sz="2000" b="1" dirty="0">
                <a:solidFill>
                  <a:srgbClr val="002060"/>
                </a:solidFill>
                <a:latin typeface="NikoshBAN" pitchFamily="2" charset="0"/>
                <a:cs typeface="NikoshBAN" pitchFamily="2" charset="0"/>
              </a:rPr>
              <a:t>অধ্যায়ঃ </a:t>
            </a:r>
            <a:r>
              <a:rPr lang="en-US" sz="2000" b="1" dirty="0" err="1" smtClean="0">
                <a:solidFill>
                  <a:srgbClr val="002060"/>
                </a:solidFill>
                <a:latin typeface="NikoshBAN" pitchFamily="2" charset="0"/>
                <a:cs typeface="NikoshBAN" pitchFamily="2" charset="0"/>
              </a:rPr>
              <a:t>ষষ্ঠ</a:t>
            </a:r>
            <a:r>
              <a:rPr lang="en-US" sz="2000" b="1" dirty="0" smtClean="0">
                <a:solidFill>
                  <a:srgbClr val="002060"/>
                </a:solidFill>
                <a:latin typeface="NikoshBAN" pitchFamily="2" charset="0"/>
                <a:cs typeface="NikoshBAN" pitchFamily="2" charset="0"/>
              </a:rPr>
              <a:t>  </a:t>
            </a:r>
            <a:r>
              <a:rPr lang="bn-IN" sz="2000" b="1" dirty="0" smtClean="0">
                <a:solidFill>
                  <a:srgbClr val="002060"/>
                </a:solidFill>
                <a:latin typeface="NikoshBAN" pitchFamily="2" charset="0"/>
                <a:cs typeface="NikoshBAN" pitchFamily="2" charset="0"/>
              </a:rPr>
              <a:t> </a:t>
            </a:r>
            <a:r>
              <a:rPr lang="en-US" sz="2000" b="1" dirty="0" smtClean="0">
                <a:solidFill>
                  <a:srgbClr val="002060"/>
                </a:solidFill>
                <a:latin typeface="NikoshBAN" pitchFamily="2" charset="0"/>
                <a:cs typeface="NikoshBAN" pitchFamily="2" charset="0"/>
              </a:rPr>
              <a:t>  </a:t>
            </a:r>
            <a:r>
              <a:rPr lang="bn-BD" sz="2000" b="1" dirty="0" smtClean="0">
                <a:solidFill>
                  <a:srgbClr val="002060"/>
                </a:solidFill>
                <a:latin typeface="NikoshBAN" pitchFamily="2" charset="0"/>
                <a:cs typeface="NikoshBAN" pitchFamily="2" charset="0"/>
              </a:rPr>
              <a:t> </a:t>
            </a:r>
            <a:endParaRPr lang="en-US" sz="2000" b="1" dirty="0">
              <a:solidFill>
                <a:srgbClr val="002060"/>
              </a:solidFill>
              <a:latin typeface="NikoshBAN" pitchFamily="2" charset="0"/>
              <a:cs typeface="NikoshBAN" pitchFamily="2" charset="0"/>
            </a:endParaRPr>
          </a:p>
          <a:p>
            <a:pPr>
              <a:defRPr/>
            </a:pPr>
            <a:r>
              <a:rPr lang="en-US" sz="2000" b="1" dirty="0">
                <a:solidFill>
                  <a:srgbClr val="002060"/>
                </a:solidFill>
                <a:latin typeface="NikoshBAN" pitchFamily="2" charset="0"/>
                <a:cs typeface="NikoshBAN" pitchFamily="2" charset="0"/>
              </a:rPr>
              <a:t>             </a:t>
            </a:r>
            <a:r>
              <a:rPr lang="bn-BD" sz="2000" b="1" dirty="0">
                <a:solidFill>
                  <a:srgbClr val="002060"/>
                </a:solidFill>
                <a:latin typeface="NikoshBAN" pitchFamily="2" charset="0"/>
                <a:cs typeface="NikoshBAN" pitchFamily="2" charset="0"/>
              </a:rPr>
              <a:t>সময়ঃ ৪৫ মিনিট  </a:t>
            </a:r>
          </a:p>
          <a:p>
            <a:pPr>
              <a:defRPr/>
            </a:pPr>
            <a:endParaRPr lang="bn-BD" b="1" dirty="0">
              <a:solidFill>
                <a:srgbClr val="002060"/>
              </a:solidFill>
              <a:latin typeface="NikoshBAN" pitchFamily="2" charset="0"/>
              <a:cs typeface="NikoshBAN" pitchFamily="2"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486"/>
          <a:stretch/>
        </p:blipFill>
        <p:spPr>
          <a:xfrm rot="21383716">
            <a:off x="5768693" y="1793104"/>
            <a:ext cx="1364066" cy="173211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7912" y="1713746"/>
            <a:ext cx="1428206" cy="1639054"/>
          </a:xfrm>
          <a:prstGeom prst="ellipse">
            <a:avLst/>
          </a:prstGeom>
          <a:ln>
            <a:noFill/>
          </a:ln>
          <a:effectLst>
            <a:softEdge rad="112500"/>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4651" t="3334" r="6146" b="3055"/>
          <a:stretch/>
        </p:blipFill>
        <p:spPr>
          <a:xfrm rot="19940062">
            <a:off x="1934080" y="4784384"/>
            <a:ext cx="481666" cy="906823"/>
          </a:xfrm>
          <a:prstGeom prst="rect">
            <a:avLst/>
          </a:prstGeom>
        </p:spPr>
      </p:pic>
    </p:spTree>
    <p:extLst>
      <p:ext uri="{BB962C8B-B14F-4D97-AF65-F5344CB8AC3E}">
        <p14:creationId xmlns:p14="http://schemas.microsoft.com/office/powerpoint/2010/main" val="2124555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457200"/>
            <a:ext cx="6534150" cy="23083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Bef>
                <a:spcPts val="0"/>
              </a:spcBef>
              <a:spcAft>
                <a:spcPts val="0"/>
              </a:spcAft>
              <a:defRPr/>
            </a:pPr>
            <a:r>
              <a:rPr lang="bn-IN" sz="40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Arial"/>
              </a:rPr>
              <a:t> </a:t>
            </a:r>
            <a:r>
              <a:rPr lang="bn-IN"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rPr>
              <a:t>আল্লাহ্‌ আমাদের উপর সহায় হউন</a:t>
            </a:r>
          </a:p>
          <a:p>
            <a:pPr eaLnBrk="1" fontAlgn="auto" hangingPunct="1">
              <a:spcBef>
                <a:spcPts val="0"/>
              </a:spcBef>
              <a:spcAft>
                <a:spcPts val="0"/>
              </a:spcAft>
              <a:defRPr/>
            </a:pPr>
            <a:r>
              <a:rPr lang="bn-IN"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rPr>
              <a:t>            আজ এ পর্যন্তই</a:t>
            </a:r>
          </a:p>
          <a:p>
            <a:pPr eaLnBrk="1" fontAlgn="auto" hangingPunct="1">
              <a:spcBef>
                <a:spcPts val="0"/>
              </a:spcBef>
              <a:spcAft>
                <a:spcPts val="0"/>
              </a:spcAft>
              <a:defRPr/>
            </a:pPr>
            <a:r>
              <a:rPr lang="bn-IN"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rPr>
              <a:t>            খোদা হাফেজ।</a:t>
            </a:r>
            <a:endParaRPr lang="en-US"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2533650"/>
            <a:ext cx="6934200" cy="409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1441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nodeType="afterGroup">
                            <p:stCondLst>
                              <p:cond delay="2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500"/>
                            </p:stCondLst>
                            <p:childTnLst>
                              <p:par>
                                <p:cTn id="15" presetID="22" presetClass="emph" presetSubtype="0" repeatCount="indefinite" fill="hold" grpId="0" nodeType="afterEffect">
                                  <p:stCondLst>
                                    <p:cond delay="0"/>
                                  </p:stCondLst>
                                  <p:childTnLst>
                                    <p:animClr clrSpc="hsl" dir="cw">
                                      <p:cBhvr override="childStyle">
                                        <p:cTn id="16" dur="500" fill="hold"/>
                                        <p:tgtEl>
                                          <p:spTgt spid="2"/>
                                        </p:tgtEl>
                                        <p:attrNameLst>
                                          <p:attrName>style.color</p:attrName>
                                        </p:attrNameLst>
                                      </p:cBhvr>
                                      <p:by>
                                        <p:hsl h="-7200000" s="0" l="0"/>
                                      </p:by>
                                    </p:animClr>
                                    <p:animClr clrSpc="hsl" dir="cw">
                                      <p:cBhvr>
                                        <p:cTn id="17" dur="500" fill="hold"/>
                                        <p:tgtEl>
                                          <p:spTgt spid="2"/>
                                        </p:tgtEl>
                                        <p:attrNameLst>
                                          <p:attrName>fillcolor</p:attrName>
                                        </p:attrNameLst>
                                      </p:cBhvr>
                                      <p:by>
                                        <p:hsl h="-7200000" s="0" l="0"/>
                                      </p:by>
                                    </p:animClr>
                                    <p:animClr clrSpc="hsl" dir="cw">
                                      <p:cBhvr>
                                        <p:cTn id="18" dur="500" fill="hold"/>
                                        <p:tgtEl>
                                          <p:spTgt spid="2"/>
                                        </p:tgtEl>
                                        <p:attrNameLst>
                                          <p:attrName>stroke.color</p:attrName>
                                        </p:attrNameLst>
                                      </p:cBhvr>
                                      <p:by>
                                        <p:hsl h="-7200000" s="0" l="0"/>
                                      </p:by>
                                    </p:animClr>
                                    <p:set>
                                      <p:cBhvr>
                                        <p:cTn id="1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5" descr="White marble"/>
          <p:cNvSpPr>
            <a:spLocks noChangeArrowheads="1" noChangeShapeType="1" noTextEdit="1"/>
          </p:cNvSpPr>
          <p:nvPr/>
        </p:nvSpPr>
        <p:spPr bwMode="auto">
          <a:xfrm>
            <a:off x="380626" y="1066800"/>
            <a:ext cx="8758891" cy="2404782"/>
          </a:xfrm>
          <a:prstGeom prst="rect">
            <a:avLst/>
          </a:prstGeom>
        </p:spPr>
        <p:txBody>
          <a:bodyPr wrap="none" fromWordArt="1">
            <a:prstTxWarp prst="textDeflateBottom">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en-US" sz="1400" kern="10" dirty="0" err="1" smtClean="0">
                <a:ln w="9525">
                  <a:round/>
                  <a:headEnd/>
                  <a:tailEnd/>
                </a:ln>
                <a:blipFill dpi="0" rotWithShape="0">
                  <a:blip r:embed="rId2"/>
                  <a:srcRect/>
                  <a:tile tx="0" ty="0" sx="100000" sy="100000" flip="none" algn="tl"/>
                </a:blipFill>
                <a:latin typeface="NikoshBAN" panose="02000000000000000000" pitchFamily="2" charset="0"/>
                <a:cs typeface="NikoshBAN" panose="02000000000000000000" pitchFamily="2" charset="0"/>
              </a:rPr>
              <a:t>ষষ্ঠ</a:t>
            </a:r>
            <a:r>
              <a:rPr lang="en-US" sz="1400" kern="10" dirty="0">
                <a:ln w="9525">
                  <a:round/>
                  <a:headEnd/>
                  <a:tailEnd/>
                </a:ln>
                <a:blipFill dpi="0" rotWithShape="0">
                  <a:blip r:embed="rId2"/>
                  <a:srcRect/>
                  <a:tile tx="0" ty="0" sx="100000" sy="100000" flip="none" algn="tl"/>
                </a:blipFill>
                <a:latin typeface="NikoshBAN" panose="02000000000000000000" pitchFamily="2" charset="0"/>
                <a:cs typeface="NikoshBAN" panose="02000000000000000000" pitchFamily="2" charset="0"/>
              </a:rPr>
              <a:t> </a:t>
            </a:r>
            <a:r>
              <a:rPr lang="bn-IN" sz="1400" kern="10" dirty="0" smtClean="0">
                <a:ln w="9525">
                  <a:round/>
                  <a:headEnd/>
                  <a:tailEnd/>
                </a:ln>
                <a:blipFill dpi="0" rotWithShape="0">
                  <a:blip r:embed="rId2"/>
                  <a:srcRect/>
                  <a:tile tx="0" ty="0" sx="100000" sy="100000" flip="none" algn="tl"/>
                </a:blipFill>
                <a:latin typeface="NikoshBAN" panose="02000000000000000000" pitchFamily="2" charset="0"/>
                <a:cs typeface="NikoshBAN" panose="02000000000000000000" pitchFamily="2" charset="0"/>
              </a:rPr>
              <a:t>অধ্যায় </a:t>
            </a:r>
            <a:endParaRPr lang="en-US" sz="1400" kern="10" dirty="0">
              <a:ln w="9525">
                <a:round/>
                <a:headEnd/>
                <a:tailEnd/>
              </a:ln>
              <a:blipFill dpi="0" rotWithShape="0">
                <a:blip r:embed="rId2"/>
                <a:srcRect/>
                <a:tile tx="0" ty="0" sx="100000" sy="100000" flip="none" algn="tl"/>
              </a:blipFill>
              <a:latin typeface="NikoshBAN" panose="02000000000000000000" pitchFamily="2" charset="0"/>
              <a:cs typeface="NikoshBAN" panose="02000000000000000000" pitchFamily="2" charset="0"/>
            </a:endParaRPr>
          </a:p>
        </p:txBody>
      </p:sp>
      <p:sp>
        <p:nvSpPr>
          <p:cNvPr id="3" name="Rectangle 2"/>
          <p:cNvSpPr/>
          <p:nvPr/>
        </p:nvSpPr>
        <p:spPr>
          <a:xfrm>
            <a:off x="797672" y="3048000"/>
            <a:ext cx="7924800" cy="1323439"/>
          </a:xfrm>
          <a:prstGeom prst="rect">
            <a:avLst/>
          </a:prstGeom>
        </p:spPr>
        <p:txBody>
          <a:bodyPr wrap="square">
            <a:spAutoFit/>
          </a:bodyPr>
          <a:lstStyle/>
          <a:p>
            <a:r>
              <a:rPr lang="bn-IN" sz="8000" b="1" dirty="0" smtClean="0">
                <a:ln w="22225">
                  <a:solidFill>
                    <a:srgbClr val="002060"/>
                  </a:solidFill>
                  <a:prstDash val="solid"/>
                </a:ln>
                <a:solidFill>
                  <a:srgbClr val="CC0099"/>
                </a:solidFill>
                <a:latin typeface="NikoshBAN" panose="02000000000000000000" pitchFamily="2" charset="0"/>
                <a:ea typeface="+mj-ea"/>
                <a:cs typeface="NikoshBAN" panose="02000000000000000000" pitchFamily="2" charset="0"/>
              </a:rPr>
              <a:t>বস্তুর ওপর তাপের প্রভাব </a:t>
            </a:r>
            <a:endParaRPr lang="en-US" sz="1600" b="1" dirty="0">
              <a:ln w="22225">
                <a:solidFill>
                  <a:srgbClr val="002060"/>
                </a:solidFill>
                <a:prstDash val="solid"/>
              </a:ln>
              <a:solidFill>
                <a:srgbClr val="CC0099"/>
              </a:solidFill>
            </a:endParaRPr>
          </a:p>
        </p:txBody>
      </p:sp>
    </p:spTree>
    <p:extLst>
      <p:ext uri="{BB962C8B-B14F-4D97-AF65-F5344CB8AC3E}">
        <p14:creationId xmlns:p14="http://schemas.microsoft.com/office/powerpoint/2010/main" val="30596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272" y="771267"/>
            <a:ext cx="8594927" cy="4830349"/>
          </a:xfrm>
          <a:prstGeom prst="rect">
            <a:avLst/>
          </a:prstGeom>
        </p:spPr>
      </p:pic>
      <p:sp>
        <p:nvSpPr>
          <p:cNvPr id="3" name="Rectangle 2"/>
          <p:cNvSpPr/>
          <p:nvPr/>
        </p:nvSpPr>
        <p:spPr>
          <a:xfrm>
            <a:off x="503918" y="5769114"/>
            <a:ext cx="8159183" cy="707886"/>
          </a:xfrm>
          <a:prstGeom prst="rect">
            <a:avLst/>
          </a:prstGeom>
        </p:spPr>
        <p:txBody>
          <a:bodyPr wrap="square">
            <a:spAutoFit/>
          </a:bodyPr>
          <a:lstStyle/>
          <a:p>
            <a:r>
              <a:rPr lang="en-US" sz="4000" dirty="0" err="1" smtClean="0">
                <a:solidFill>
                  <a:srgbClr val="002060"/>
                </a:solidFill>
                <a:latin typeface="NikoshBAN" panose="02000000000000000000" pitchFamily="2" charset="0"/>
                <a:cs typeface="NikoshBAN" panose="02000000000000000000" pitchFamily="2" charset="0"/>
              </a:rPr>
              <a:t>গরম</a:t>
            </a:r>
            <a:r>
              <a:rPr lang="en-US" sz="4000" dirty="0" smtClean="0">
                <a:solidFill>
                  <a:srgbClr val="002060"/>
                </a:solidFill>
                <a:latin typeface="NikoshBAN" panose="02000000000000000000" pitchFamily="2" charset="0"/>
                <a:cs typeface="NikoshBAN" panose="02000000000000000000" pitchFamily="2" charset="0"/>
              </a:rPr>
              <a:t> </a:t>
            </a:r>
            <a:r>
              <a:rPr lang="en-US" sz="4000" dirty="0" err="1" smtClean="0">
                <a:solidFill>
                  <a:srgbClr val="002060"/>
                </a:solidFill>
                <a:latin typeface="NikoshBAN" panose="02000000000000000000" pitchFamily="2" charset="0"/>
                <a:cs typeface="NikoshBAN" panose="02000000000000000000" pitchFamily="2" charset="0"/>
              </a:rPr>
              <a:t>চায়ের</a:t>
            </a:r>
            <a:r>
              <a:rPr lang="en-US" sz="4000" dirty="0" smtClean="0">
                <a:solidFill>
                  <a:srgbClr val="002060"/>
                </a:solidFill>
                <a:latin typeface="NikoshBAN" panose="02000000000000000000" pitchFamily="2" charset="0"/>
                <a:cs typeface="NikoshBAN" panose="02000000000000000000" pitchFamily="2" charset="0"/>
              </a:rPr>
              <a:t> </a:t>
            </a:r>
            <a:r>
              <a:rPr lang="en-US" sz="4000" dirty="0" err="1" smtClean="0">
                <a:solidFill>
                  <a:srgbClr val="002060"/>
                </a:solidFill>
                <a:latin typeface="NikoshBAN" panose="02000000000000000000" pitchFamily="2" charset="0"/>
                <a:cs typeface="NikoshBAN" panose="02000000000000000000" pitchFamily="2" charset="0"/>
              </a:rPr>
              <a:t>কাপ</a:t>
            </a:r>
            <a:r>
              <a:rPr lang="bn-IN" sz="4000" dirty="0" smtClean="0">
                <a:solidFill>
                  <a:srgbClr val="002060"/>
                </a:solidFill>
                <a:latin typeface="NikoshBAN" panose="02000000000000000000" pitchFamily="2" charset="0"/>
                <a:cs typeface="NikoshBAN" panose="02000000000000000000" pitchFamily="2" charset="0"/>
              </a:rPr>
              <a:t>টিতে</a:t>
            </a:r>
            <a:r>
              <a:rPr lang="en-US" sz="4000" dirty="0" smtClean="0">
                <a:solidFill>
                  <a:srgbClr val="002060"/>
                </a:solidFill>
                <a:latin typeface="NikoshBAN" panose="02000000000000000000" pitchFamily="2" charset="0"/>
                <a:cs typeface="NikoshBAN" panose="02000000000000000000" pitchFamily="2" charset="0"/>
              </a:rPr>
              <a:t> </a:t>
            </a:r>
            <a:r>
              <a:rPr lang="en-US" sz="4000" dirty="0" err="1">
                <a:solidFill>
                  <a:srgbClr val="002060"/>
                </a:solidFill>
                <a:latin typeface="NikoshBAN" panose="02000000000000000000" pitchFamily="2" charset="0"/>
                <a:cs typeface="NikoshBAN" panose="02000000000000000000" pitchFamily="2" charset="0"/>
              </a:rPr>
              <a:t>হাত</a:t>
            </a:r>
            <a:r>
              <a:rPr lang="en-US" sz="4000" dirty="0">
                <a:solidFill>
                  <a:srgbClr val="002060"/>
                </a:solidFill>
                <a:latin typeface="NikoshBAN" panose="02000000000000000000" pitchFamily="2" charset="0"/>
                <a:cs typeface="NikoshBAN" panose="02000000000000000000" pitchFamily="2" charset="0"/>
              </a:rPr>
              <a:t> </a:t>
            </a:r>
            <a:r>
              <a:rPr lang="en-US" sz="4000" dirty="0" err="1">
                <a:solidFill>
                  <a:srgbClr val="002060"/>
                </a:solidFill>
                <a:latin typeface="NikoshBAN" panose="02000000000000000000" pitchFamily="2" charset="0"/>
                <a:cs typeface="NikoshBAN" panose="02000000000000000000" pitchFamily="2" charset="0"/>
              </a:rPr>
              <a:t>দিলে</a:t>
            </a:r>
            <a:r>
              <a:rPr lang="en-US" sz="4000" dirty="0">
                <a:solidFill>
                  <a:srgbClr val="002060"/>
                </a:solidFill>
                <a:latin typeface="NikoshBAN" panose="02000000000000000000" pitchFamily="2" charset="0"/>
                <a:cs typeface="NikoshBAN" panose="02000000000000000000" pitchFamily="2" charset="0"/>
              </a:rPr>
              <a:t> </a:t>
            </a:r>
            <a:r>
              <a:rPr lang="en-US" sz="4000" dirty="0" err="1">
                <a:solidFill>
                  <a:srgbClr val="002060"/>
                </a:solidFill>
                <a:latin typeface="NikoshBAN" panose="02000000000000000000" pitchFamily="2" charset="0"/>
                <a:cs typeface="NikoshBAN" panose="02000000000000000000" pitchFamily="2" charset="0"/>
              </a:rPr>
              <a:t>কী</a:t>
            </a:r>
            <a:r>
              <a:rPr lang="en-US" sz="4000" dirty="0">
                <a:solidFill>
                  <a:srgbClr val="002060"/>
                </a:solidFill>
                <a:latin typeface="NikoshBAN" panose="02000000000000000000" pitchFamily="2" charset="0"/>
                <a:cs typeface="NikoshBAN" panose="02000000000000000000" pitchFamily="2" charset="0"/>
              </a:rPr>
              <a:t> </a:t>
            </a:r>
            <a:r>
              <a:rPr lang="en-US" sz="4000" dirty="0" err="1">
                <a:solidFill>
                  <a:srgbClr val="002060"/>
                </a:solidFill>
                <a:latin typeface="NikoshBAN" panose="02000000000000000000" pitchFamily="2" charset="0"/>
                <a:cs typeface="NikoshBAN" panose="02000000000000000000" pitchFamily="2" charset="0"/>
              </a:rPr>
              <a:t>অনুভূত</a:t>
            </a:r>
            <a:r>
              <a:rPr lang="en-US" sz="4000" dirty="0">
                <a:solidFill>
                  <a:srgbClr val="002060"/>
                </a:solidFill>
                <a:latin typeface="NikoshBAN" panose="02000000000000000000" pitchFamily="2" charset="0"/>
                <a:cs typeface="NikoshBAN" panose="02000000000000000000" pitchFamily="2" charset="0"/>
              </a:rPr>
              <a:t> </a:t>
            </a:r>
            <a:r>
              <a:rPr lang="en-US" sz="4000" dirty="0" err="1">
                <a:solidFill>
                  <a:srgbClr val="002060"/>
                </a:solidFill>
                <a:latin typeface="NikoshBAN" panose="02000000000000000000" pitchFamily="2" charset="0"/>
                <a:cs typeface="NikoshBAN" panose="02000000000000000000" pitchFamily="2" charset="0"/>
              </a:rPr>
              <a:t>হবে</a:t>
            </a:r>
            <a:r>
              <a:rPr lang="en-US" sz="4000" dirty="0">
                <a:solidFill>
                  <a:srgbClr val="002060"/>
                </a:solidFill>
                <a:latin typeface="NikoshBAN" panose="02000000000000000000" pitchFamily="2" charset="0"/>
                <a:cs typeface="NikoshBAN" panose="02000000000000000000" pitchFamily="2" charset="0"/>
              </a:rPr>
              <a:t> ?</a:t>
            </a:r>
          </a:p>
        </p:txBody>
      </p:sp>
      <p:sp>
        <p:nvSpPr>
          <p:cNvPr id="9" name="Rectangle 8"/>
          <p:cNvSpPr/>
          <p:nvPr/>
        </p:nvSpPr>
        <p:spPr>
          <a:xfrm>
            <a:off x="1328702" y="5968425"/>
            <a:ext cx="5910298" cy="646331"/>
          </a:xfrm>
          <a:prstGeom prst="rect">
            <a:avLst/>
          </a:prstGeom>
        </p:spPr>
        <p:txBody>
          <a:bodyPr wrap="square">
            <a:spAutoFit/>
          </a:bodyPr>
          <a:lstStyle/>
          <a:p>
            <a:r>
              <a:rPr lang="bn-IN" sz="3600" dirty="0" smtClean="0">
                <a:latin typeface="NikoshBAN" panose="02000000000000000000" pitchFamily="2" charset="0"/>
                <a:cs typeface="NikoshBAN" panose="02000000000000000000" pitchFamily="2" charset="0"/>
              </a:rPr>
              <a:t>আইচক্রীমে হাত দিলে কী অনুভূত হবে ?</a:t>
            </a:r>
            <a:endParaRPr lang="en-US" sz="3600" dirty="0">
              <a:latin typeface="NikoshBAN" panose="02000000000000000000" pitchFamily="2" charset="0"/>
              <a:cs typeface="NikoshBAN" panose="02000000000000000000" pitchFamily="2" charset="0"/>
            </a:endParaRPr>
          </a:p>
        </p:txBody>
      </p:sp>
      <p:grpSp>
        <p:nvGrpSpPr>
          <p:cNvPr id="10" name="Group 9"/>
          <p:cNvGrpSpPr/>
          <p:nvPr/>
        </p:nvGrpSpPr>
        <p:grpSpPr>
          <a:xfrm>
            <a:off x="238829" y="509914"/>
            <a:ext cx="8600370" cy="5126887"/>
            <a:chOff x="293830" y="810985"/>
            <a:chExt cx="8801813" cy="4599215"/>
          </a:xfrm>
        </p:grpSpPr>
        <p:pic>
          <p:nvPicPr>
            <p:cNvPr id="5" name="Picture 4" descr="images3.jpg"/>
            <p:cNvPicPr>
              <a:picLocks noChangeAspect="1"/>
            </p:cNvPicPr>
            <p:nvPr/>
          </p:nvPicPr>
          <p:blipFill>
            <a:blip r:embed="rId4"/>
            <a:stretch>
              <a:fillRect/>
            </a:stretch>
          </p:blipFill>
          <p:spPr>
            <a:xfrm>
              <a:off x="5267402" y="810985"/>
              <a:ext cx="3828241" cy="4599215"/>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581" r="27875"/>
            <a:stretch/>
          </p:blipFill>
          <p:spPr>
            <a:xfrm>
              <a:off x="293830" y="810985"/>
              <a:ext cx="4984458" cy="4599215"/>
            </a:xfrm>
            <a:prstGeom prst="rect">
              <a:avLst/>
            </a:prstGeom>
          </p:spPr>
        </p:pic>
      </p:grpSp>
    </p:spTree>
    <p:extLst>
      <p:ext uri="{BB962C8B-B14F-4D97-AF65-F5344CB8AC3E}">
        <p14:creationId xmlns:p14="http://schemas.microsoft.com/office/powerpoint/2010/main" val="592478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grpId="1" nodeType="clickEffect">
                                  <p:stCondLst>
                                    <p:cond delay="0"/>
                                  </p:stCondLst>
                                  <p:childTnLst>
                                    <p:anim calcmode="lin" valueType="num">
                                      <p:cBhvr additive="base">
                                        <p:cTn id="11" dur="500"/>
                                        <p:tgtEl>
                                          <p:spTgt spid="3"/>
                                        </p:tgtEl>
                                        <p:attrNameLst>
                                          <p:attrName>ppt_y</p:attrName>
                                        </p:attrNameLst>
                                      </p:cBhvr>
                                      <p:tavLst>
                                        <p:tav tm="0">
                                          <p:val>
                                            <p:strVal val="#ppt_y"/>
                                          </p:val>
                                        </p:tav>
                                        <p:tav tm="100000">
                                          <p:val>
                                            <p:strVal val="#ppt_y+#ppt_h*1.125000"/>
                                          </p:val>
                                        </p:tav>
                                      </p:tavLst>
                                    </p:anim>
                                    <p:animEffect transition="out" filter="wipe(dow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2" presetClass="exit" presetSubtype="4" fill="hold" nodeType="withEffect">
                                  <p:stCondLst>
                                    <p:cond delay="0"/>
                                  </p:stCondLst>
                                  <p:childTnLst>
                                    <p:anim calcmode="lin" valueType="num">
                                      <p:cBhvr additive="base">
                                        <p:cTn id="15" dur="500"/>
                                        <p:tgtEl>
                                          <p:spTgt spid="2"/>
                                        </p:tgtEl>
                                        <p:attrNameLst>
                                          <p:attrName>ppt_y</p:attrName>
                                        </p:attrNameLst>
                                      </p:cBhvr>
                                      <p:tavLst>
                                        <p:tav tm="0">
                                          <p:val>
                                            <p:strVal val="#ppt_y"/>
                                          </p:val>
                                        </p:tav>
                                        <p:tav tm="100000">
                                          <p:val>
                                            <p:strVal val="#ppt_y+#ppt_h*1.125000"/>
                                          </p:val>
                                        </p:tav>
                                      </p:tavLst>
                                    </p:anim>
                                    <p:animEffect transition="out" filter="wipe(down)">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2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66700"/>
            <a:ext cx="8534401"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10000" y="457200"/>
            <a:ext cx="4953000" cy="830997"/>
          </a:xfrm>
          <a:prstGeom prst="rect">
            <a:avLst/>
          </a:prstGeom>
        </p:spPr>
        <p:txBody>
          <a:bodyPr wrap="square">
            <a:spAutoFit/>
          </a:bodyPr>
          <a:lstStyle/>
          <a:p>
            <a:pPr lvl="0"/>
            <a:r>
              <a:rPr lang="en-US" sz="4800" b="1" dirty="0" err="1">
                <a:ln w="17780" cmpd="sng">
                  <a:solidFill>
                    <a:srgbClr val="FFFF00"/>
                  </a:solidFill>
                  <a:prstDash val="solid"/>
                  <a:miter lim="800000"/>
                </a:ln>
                <a:solidFill>
                  <a:srgbClr val="FF0000"/>
                </a:solidFill>
                <a:effectLst>
                  <a:outerShdw blurRad="50800" algn="tl" rotWithShape="0">
                    <a:srgbClr val="000000"/>
                  </a:outerShdw>
                </a:effectLst>
                <a:latin typeface="NikoshBAN" pitchFamily="2" charset="0"/>
                <a:cs typeface="NikoshBAN" pitchFamily="2" charset="0"/>
              </a:rPr>
              <a:t>আজকের</a:t>
            </a:r>
            <a:r>
              <a:rPr lang="en-US" sz="4800" b="1" dirty="0">
                <a:ln w="17780" cmpd="sng">
                  <a:solidFill>
                    <a:srgbClr val="FFFF00"/>
                  </a:solidFill>
                  <a:prstDash val="solid"/>
                  <a:miter lim="800000"/>
                </a:ln>
                <a:solidFill>
                  <a:srgbClr val="FF0000"/>
                </a:solidFill>
                <a:effectLst>
                  <a:outerShdw blurRad="50800" algn="tl" rotWithShape="0">
                    <a:srgbClr val="000000"/>
                  </a:outerShdw>
                </a:effectLst>
                <a:latin typeface="NikoshBAN" pitchFamily="2" charset="0"/>
                <a:cs typeface="NikoshBAN" pitchFamily="2" charset="0"/>
              </a:rPr>
              <a:t> </a:t>
            </a:r>
            <a:r>
              <a:rPr lang="en-US" sz="4800" b="1" dirty="0" err="1">
                <a:ln w="17780" cmpd="sng">
                  <a:solidFill>
                    <a:srgbClr val="FFFF00"/>
                  </a:solidFill>
                  <a:prstDash val="solid"/>
                  <a:miter lim="800000"/>
                </a:ln>
                <a:solidFill>
                  <a:srgbClr val="FF0000"/>
                </a:solidFill>
                <a:effectLst>
                  <a:outerShdw blurRad="50800" algn="tl" rotWithShape="0">
                    <a:srgbClr val="000000"/>
                  </a:outerShdw>
                </a:effectLst>
                <a:latin typeface="NikoshBAN" pitchFamily="2" charset="0"/>
                <a:cs typeface="NikoshBAN" pitchFamily="2" charset="0"/>
              </a:rPr>
              <a:t>পাঠ</a:t>
            </a:r>
            <a:r>
              <a:rPr lang="en-US" sz="4800" b="1" dirty="0">
                <a:ln w="17780" cmpd="sng">
                  <a:solidFill>
                    <a:srgbClr val="FFFF00"/>
                  </a:solidFill>
                  <a:prstDash val="solid"/>
                  <a:miter lim="800000"/>
                </a:ln>
                <a:solidFill>
                  <a:srgbClr val="FF0000"/>
                </a:solidFill>
                <a:effectLst>
                  <a:outerShdw blurRad="50800" algn="tl" rotWithShape="0">
                    <a:srgbClr val="000000"/>
                  </a:outerShdw>
                </a:effectLst>
                <a:latin typeface="NikoshBAN" pitchFamily="2" charset="0"/>
                <a:cs typeface="NikoshBAN" pitchFamily="2" charset="0"/>
              </a:rPr>
              <a:t> </a:t>
            </a:r>
            <a:r>
              <a:rPr lang="en-US" sz="4800" b="1" dirty="0" err="1">
                <a:ln w="17780" cmpd="sng">
                  <a:solidFill>
                    <a:srgbClr val="FFFF00"/>
                  </a:solidFill>
                  <a:prstDash val="solid"/>
                  <a:miter lim="800000"/>
                </a:ln>
                <a:solidFill>
                  <a:srgbClr val="FF0000"/>
                </a:solidFill>
                <a:effectLst>
                  <a:outerShdw blurRad="50800" algn="tl" rotWithShape="0">
                    <a:srgbClr val="000000"/>
                  </a:outerShdw>
                </a:effectLst>
                <a:latin typeface="NikoshBAN" pitchFamily="2" charset="0"/>
                <a:cs typeface="NikoshBAN" pitchFamily="2" charset="0"/>
              </a:rPr>
              <a:t>শিরোনাম</a:t>
            </a:r>
            <a:r>
              <a:rPr lang="en-US" sz="4800" b="1" dirty="0">
                <a:ln w="17780" cmpd="sng">
                  <a:solidFill>
                    <a:srgbClr val="FFFF00"/>
                  </a:solidFill>
                  <a:prstDash val="solid"/>
                  <a:miter lim="800000"/>
                </a:ln>
                <a:solidFill>
                  <a:srgbClr val="FF0000"/>
                </a:solidFill>
                <a:effectLst>
                  <a:outerShdw blurRad="50800" algn="tl" rotWithShape="0">
                    <a:srgbClr val="000000"/>
                  </a:outerShdw>
                </a:effectLst>
                <a:latin typeface="NikoshBAN" pitchFamily="2" charset="0"/>
                <a:cs typeface="NikoshBAN" pitchFamily="2" charset="0"/>
              </a:rPr>
              <a:t> </a:t>
            </a:r>
          </a:p>
        </p:txBody>
      </p:sp>
      <p:sp>
        <p:nvSpPr>
          <p:cNvPr id="4" name="Rectangle 3"/>
          <p:cNvSpPr/>
          <p:nvPr/>
        </p:nvSpPr>
        <p:spPr>
          <a:xfrm>
            <a:off x="4076700" y="976672"/>
            <a:ext cx="4419600" cy="144655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bn-IN" sz="6600" kern="0" noProof="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bn-IN" sz="6000" kern="0" noProof="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তাপ ও তাপমাত্রা </a:t>
            </a:r>
            <a:r>
              <a:rPr lang="bn-IN" sz="8800" kern="0" noProof="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8800" kern="0" noProof="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684640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out)">
                                      <p:cBhvr>
                                        <p:cTn id="17" dur="2000"/>
                                        <p:tgtEl>
                                          <p:spTgt spid="4"/>
                                        </p:tgtEl>
                                      </p:cBhvr>
                                    </p:animEffect>
                                  </p:childTnLst>
                                </p:cTn>
                              </p:par>
                            </p:childTnLst>
                          </p:cTn>
                        </p:par>
                        <p:par>
                          <p:cTn id="18" fill="hold">
                            <p:stCondLst>
                              <p:cond delay="2000"/>
                            </p:stCondLst>
                            <p:childTnLst>
                              <p:par>
                                <p:cTn id="19" presetID="6" presetClass="emph" presetSubtype="0" repeatCount="indefinite" fill="hold" grpId="1" nodeType="afterEffect">
                                  <p:stCondLst>
                                    <p:cond delay="0"/>
                                  </p:stCondLst>
                                  <p:childTnLst>
                                    <p:animScale>
                                      <p:cBhvr>
                                        <p:cTn id="20"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2819400" y="609600"/>
            <a:ext cx="2438400" cy="914400"/>
          </a:xfrm>
          <a:prstGeom prst="snip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5400" dirty="0" err="1" smtClean="0">
                <a:latin typeface="NikoshBAN" pitchFamily="2" charset="0"/>
                <a:cs typeface="NikoshBAN" pitchFamily="2" charset="0"/>
              </a:rPr>
              <a:t>শিখনফল</a:t>
            </a:r>
            <a:endParaRPr lang="en-US" sz="5400" dirty="0">
              <a:latin typeface="NikoshBAN" pitchFamily="2" charset="0"/>
              <a:cs typeface="NikoshBAN" pitchFamily="2" charset="0"/>
            </a:endParaRPr>
          </a:p>
        </p:txBody>
      </p:sp>
      <p:sp>
        <p:nvSpPr>
          <p:cNvPr id="4" name="TextBox 3"/>
          <p:cNvSpPr txBox="1"/>
          <p:nvPr/>
        </p:nvSpPr>
        <p:spPr>
          <a:xfrm>
            <a:off x="533400" y="3266420"/>
            <a:ext cx="7924800"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rgbClr val="FFFF00"/>
                </a:solidFill>
                <a:latin typeface="NikoshBAN" pitchFamily="2" charset="0"/>
                <a:cs typeface="NikoshBAN" pitchFamily="2" charset="0"/>
              </a:rPr>
              <a:t>≥</a:t>
            </a:r>
            <a:r>
              <a:rPr lang="en-US" sz="2400" dirty="0" smtClean="0">
                <a:solidFill>
                  <a:srgbClr val="FFFF00"/>
                </a:solidFill>
                <a:latin typeface="NikoshBAN" pitchFamily="2" charset="0"/>
                <a:cs typeface="NikoshBAN" pitchFamily="2" charset="0"/>
              </a:rPr>
              <a:t> </a:t>
            </a:r>
            <a:r>
              <a:rPr lang="en-US" sz="2800" dirty="0" smtClean="0">
                <a:latin typeface="NikoshBAN" pitchFamily="2" charset="0"/>
                <a:cs typeface="NikoshBAN" pitchFamily="2" charset="0"/>
              </a:rPr>
              <a:t> </a:t>
            </a:r>
            <a:r>
              <a:rPr lang="bn-IN"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 ও তাপমাত্রা ব্যাখ্যা করতে পারবে </a:t>
            </a:r>
            <a:endParaRPr lang="bn-IN" sz="3600" dirty="0" smtClean="0">
              <a:latin typeface="NikoshBAN" pitchFamily="2" charset="0"/>
              <a:cs typeface="NikoshBAN" pitchFamily="2" charset="0"/>
            </a:endParaRPr>
          </a:p>
        </p:txBody>
      </p:sp>
      <p:sp>
        <p:nvSpPr>
          <p:cNvPr id="6" name="TextBox 5"/>
          <p:cNvSpPr txBox="1"/>
          <p:nvPr/>
        </p:nvSpPr>
        <p:spPr>
          <a:xfrm>
            <a:off x="533400" y="2275701"/>
            <a:ext cx="4191000"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এই</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পাঠ</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শেষে</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শিক্ষার্থীরা</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a:t>
            </a:r>
            <a:endParaRPr lang="en-US" sz="36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3" name="TextBox 2"/>
          <p:cNvSpPr txBox="1"/>
          <p:nvPr/>
        </p:nvSpPr>
        <p:spPr>
          <a:xfrm>
            <a:off x="533400" y="3912751"/>
            <a:ext cx="79248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solidFill>
                  <a:srgbClr val="FFFF00"/>
                </a:solidFill>
                <a:latin typeface="NikoshBAN" pitchFamily="2" charset="0"/>
                <a:cs typeface="NikoshBAN" pitchFamily="2" charset="0"/>
              </a:rPr>
              <a:t>≥</a:t>
            </a:r>
            <a:r>
              <a:rPr lang="en-US" sz="3200" dirty="0">
                <a:solidFill>
                  <a:schemeClr val="bg1"/>
                </a:solidFill>
                <a:latin typeface="NikoshBAN" pitchFamily="2" charset="0"/>
                <a:cs typeface="NikoshBAN" pitchFamily="2" charset="0"/>
              </a:rPr>
              <a:t> </a:t>
            </a:r>
            <a:r>
              <a:rPr lang="bn-IN"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পদার্থের তাপমাত্রিক ধর্ম ব্যাখ্যা করতে পারবে </a:t>
            </a:r>
            <a:endParaRPr lang="en-US"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Tree>
    <p:extLst>
      <p:ext uri="{BB962C8B-B14F-4D97-AF65-F5344CB8AC3E}">
        <p14:creationId xmlns:p14="http://schemas.microsoft.com/office/powerpoint/2010/main" val="4163079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1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448048" y="457200"/>
            <a:ext cx="5695952" cy="646331"/>
          </a:xfrm>
          <a:prstGeom prst="rect">
            <a:avLst/>
          </a:prstGeom>
          <a:solidFill>
            <a:schemeClr val="tx1"/>
          </a:solidFill>
        </p:spPr>
        <p:txBody>
          <a:bodyPr wrap="square" rtlCol="0">
            <a:spAutoFit/>
          </a:bodyPr>
          <a:lstStyle/>
          <a:p>
            <a:r>
              <a:rPr lang="en-US" sz="3600" dirty="0" err="1" smtClean="0">
                <a:solidFill>
                  <a:schemeClr val="bg1"/>
                </a:solidFill>
                <a:latin typeface="NikoshBAN" panose="02000000000000000000" pitchFamily="2" charset="0"/>
                <a:cs typeface="NikoshBAN" panose="02000000000000000000" pitchFamily="2" charset="0"/>
              </a:rPr>
              <a:t>পানির</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প্রবাহ</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কোন</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দিকে</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প্রবাহিত</a:t>
            </a:r>
            <a:r>
              <a:rPr lang="en-US" sz="3600" dirty="0" smtClean="0">
                <a:solidFill>
                  <a:schemeClr val="bg1"/>
                </a:solidFill>
                <a:latin typeface="NikoshBAN" panose="02000000000000000000" pitchFamily="2" charset="0"/>
                <a:cs typeface="NikoshBAN" panose="02000000000000000000" pitchFamily="2" charset="0"/>
              </a:rPr>
              <a:t> </a:t>
            </a:r>
            <a:r>
              <a:rPr lang="en-US" sz="3600" dirty="0" err="1" smtClean="0">
                <a:solidFill>
                  <a:schemeClr val="bg1"/>
                </a:solidFill>
                <a:latin typeface="NikoshBAN" panose="02000000000000000000" pitchFamily="2" charset="0"/>
                <a:cs typeface="NikoshBAN" panose="02000000000000000000" pitchFamily="2" charset="0"/>
              </a:rPr>
              <a:t>হয়</a:t>
            </a:r>
            <a:r>
              <a:rPr lang="en-US" sz="3600" dirty="0" smtClean="0">
                <a:solidFill>
                  <a:schemeClr val="bg1"/>
                </a:solidFill>
                <a:latin typeface="NikoshBAN" panose="02000000000000000000" pitchFamily="2" charset="0"/>
                <a:cs typeface="NikoshBAN" panose="02000000000000000000" pitchFamily="2" charset="0"/>
              </a:rPr>
              <a:t> ? </a:t>
            </a:r>
            <a:endParaRPr lang="en-US" sz="3600" dirty="0">
              <a:solidFill>
                <a:schemeClr val="bg1"/>
              </a:solidFill>
              <a:latin typeface="NikoshBAN" panose="02000000000000000000" pitchFamily="2" charset="0"/>
              <a:cs typeface="NikoshBAN" panose="02000000000000000000" pitchFamily="2" charset="0"/>
            </a:endParaRPr>
          </a:p>
        </p:txBody>
      </p:sp>
      <p:sp>
        <p:nvSpPr>
          <p:cNvPr id="5" name="TextBox 4"/>
          <p:cNvSpPr txBox="1"/>
          <p:nvPr/>
        </p:nvSpPr>
        <p:spPr>
          <a:xfrm>
            <a:off x="1547812" y="5994465"/>
            <a:ext cx="6048376" cy="584775"/>
          </a:xfrm>
          <a:prstGeom prst="rect">
            <a:avLst/>
          </a:prstGeom>
          <a:solidFill>
            <a:schemeClr val="tx1"/>
          </a:solidFill>
        </p:spPr>
        <p:txBody>
          <a:bodyPr wrap="square" rtlCol="0">
            <a:spAutoFit/>
          </a:bodyPr>
          <a:lstStyle/>
          <a:p>
            <a:r>
              <a:rPr lang="bn-IN" sz="3200" dirty="0" smtClean="0">
                <a:solidFill>
                  <a:schemeClr val="bg1"/>
                </a:solidFill>
                <a:latin typeface="NikoshBAN" panose="02000000000000000000" pitchFamily="2" charset="0"/>
                <a:cs typeface="NikoshBAN" panose="02000000000000000000" pitchFamily="2" charset="0"/>
              </a:rPr>
              <a:t>উপরের দিক থেকে নিচের দিকে প্রবাহিত হয় ।</a:t>
            </a:r>
            <a:endParaRPr lang="en-US" sz="3200" dirty="0">
              <a:solidFill>
                <a:schemeClr val="bg1"/>
              </a:solidFill>
              <a:latin typeface="NikoshBAN" panose="02000000000000000000" pitchFamily="2" charset="0"/>
              <a:cs typeface="NikoshBAN" panose="02000000000000000000" pitchFamily="2" charset="0"/>
            </a:endParaRPr>
          </a:p>
        </p:txBody>
      </p:sp>
      <p:sp>
        <p:nvSpPr>
          <p:cNvPr id="6" name="Rectangle 5"/>
          <p:cNvSpPr/>
          <p:nvPr/>
        </p:nvSpPr>
        <p:spPr>
          <a:xfrm>
            <a:off x="152400" y="6034249"/>
            <a:ext cx="8839200" cy="523220"/>
          </a:xfrm>
          <a:prstGeom prst="rect">
            <a:avLst/>
          </a:prstGeom>
          <a:solidFill>
            <a:schemeClr val="tx1"/>
          </a:solidFill>
        </p:spPr>
        <p:txBody>
          <a:bodyPr wrap="square">
            <a:spAutoFit/>
          </a:bodyPr>
          <a:lstStyle/>
          <a:p>
            <a:r>
              <a:rPr lang="bn-IN" sz="2800" dirty="0">
                <a:solidFill>
                  <a:schemeClr val="bg1"/>
                </a:solidFill>
                <a:latin typeface="NikoshBAN" panose="02000000000000000000" pitchFamily="2" charset="0"/>
                <a:cs typeface="NikoshBAN" panose="02000000000000000000" pitchFamily="2" charset="0"/>
              </a:rPr>
              <a:t>পানির প্রবাহের মত তাপমাত্রাও উপরের দিক থেকে নিচের দিকে প্রবাহিত হয় । </a:t>
            </a:r>
            <a:endParaRPr lang="en-US" sz="2800" dirty="0">
              <a:solidFill>
                <a:schemeClr val="bg1"/>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037947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1" nodeType="clickEffect">
                                  <p:stCondLst>
                                    <p:cond delay="0"/>
                                  </p:stCondLst>
                                  <p:childTnLst>
                                    <p:animEffect transition="out" filter="wipe(left)">
                                      <p:cBhvr>
                                        <p:cTn id="11" dur="1250"/>
                                        <p:tgtEl>
                                          <p:spTgt spid="4"/>
                                        </p:tgtEl>
                                      </p:cBhvr>
                                    </p:animEffect>
                                    <p:set>
                                      <p:cBhvr>
                                        <p:cTn id="12" dur="1" fill="hold">
                                          <p:stCondLst>
                                            <p:cond delay="1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2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grpId="1" nodeType="clickEffect">
                                  <p:stCondLst>
                                    <p:cond delay="0"/>
                                  </p:stCondLst>
                                  <p:childTnLst>
                                    <p:animEffect transition="out" filter="wipe(left)">
                                      <p:cBhvr>
                                        <p:cTn id="19" dur="1250"/>
                                        <p:tgtEl>
                                          <p:spTgt spid="5"/>
                                        </p:tgtEl>
                                      </p:cBhvr>
                                    </p:animEffect>
                                    <p:set>
                                      <p:cBhvr>
                                        <p:cTn id="20" dur="1" fill="hold">
                                          <p:stCondLst>
                                            <p:cond delay="1249"/>
                                          </p:stCondLst>
                                        </p:cTn>
                                        <p:tgtEl>
                                          <p:spTgt spid="5"/>
                                        </p:tgtEl>
                                        <p:attrNameLst>
                                          <p:attrName>style.visibility</p:attrName>
                                        </p:attrNameLst>
                                      </p:cBhvr>
                                      <p:to>
                                        <p:strVal val="hidden"/>
                                      </p:to>
                                    </p:set>
                                  </p:childTnLst>
                                </p:cTn>
                              </p:par>
                            </p:childTnLst>
                          </p:cTn>
                        </p:par>
                        <p:par>
                          <p:cTn id="21" fill="hold">
                            <p:stCondLst>
                              <p:cond delay="125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990600" y="914400"/>
            <a:ext cx="0" cy="477519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905000" y="914400"/>
            <a:ext cx="0" cy="381804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894114" y="4686299"/>
            <a:ext cx="4087587" cy="134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939369" y="5079999"/>
            <a:ext cx="0" cy="88095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569174" y="2517017"/>
            <a:ext cx="13778" cy="31217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05000" y="5079999"/>
            <a:ext cx="25400" cy="6096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30400" y="5105401"/>
            <a:ext cx="4030135" cy="867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43467" y="5638800"/>
            <a:ext cx="1642533" cy="322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715000" y="5638800"/>
            <a:ext cx="3048000" cy="322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5940430" y="2534094"/>
            <a:ext cx="6193" cy="219834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Flowchart: Delay 37"/>
          <p:cNvSpPr/>
          <p:nvPr/>
        </p:nvSpPr>
        <p:spPr>
          <a:xfrm rot="5400000">
            <a:off x="3490986" y="4614936"/>
            <a:ext cx="833970" cy="451758"/>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548744" y="4080150"/>
            <a:ext cx="6858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3821387" y="3809545"/>
            <a:ext cx="160396" cy="13045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3456214" y="3809545"/>
            <a:ext cx="870860" cy="19124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p:cNvSpPr/>
          <p:nvPr/>
        </p:nvSpPr>
        <p:spPr>
          <a:xfrm>
            <a:off x="5415642" y="2150888"/>
            <a:ext cx="533400" cy="838200"/>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a:off x="457200" y="609600"/>
            <a:ext cx="533400" cy="838200"/>
          </a:xfrm>
          <a:prstGeom prst="arc">
            <a:avLst>
              <a:gd name="adj1" fmla="val 15410543"/>
              <a:gd name="adj2" fmla="val 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6428376">
            <a:off x="8529067" y="2165954"/>
            <a:ext cx="838200" cy="736280"/>
          </a:xfrm>
          <a:prstGeom prst="arc">
            <a:avLst>
              <a:gd name="adj1" fmla="val 16131143"/>
              <a:gd name="adj2" fmla="val 20703367"/>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rot="16428376">
            <a:off x="1842406" y="660560"/>
            <a:ext cx="838200" cy="736280"/>
          </a:xfrm>
          <a:prstGeom prst="arc">
            <a:avLst>
              <a:gd name="adj1" fmla="val 16131143"/>
              <a:gd name="adj2" fmla="val 2146715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1026433" y="1244601"/>
            <a:ext cx="866926" cy="4394199"/>
          </a:xfrm>
          <a:prstGeom prst="rect">
            <a:avLst/>
          </a:prstGeom>
          <a:solidFill>
            <a:schemeClr val="bg1">
              <a:lumMod val="95000"/>
            </a:schemeClr>
          </a:solidFill>
        </p:spPr>
        <p:txBody>
          <a:bodyPr wrap="square" rtlCol="0">
            <a:spAutoFit/>
          </a:bodyPr>
          <a:lstStyle/>
          <a:p>
            <a:endParaRPr lang="en-US" dirty="0"/>
          </a:p>
        </p:txBody>
      </p:sp>
      <p:sp>
        <p:nvSpPr>
          <p:cNvPr id="36" name="TextBox 35"/>
          <p:cNvSpPr txBox="1"/>
          <p:nvPr/>
        </p:nvSpPr>
        <p:spPr>
          <a:xfrm>
            <a:off x="1866356" y="4707679"/>
            <a:ext cx="1815736" cy="372320"/>
          </a:xfrm>
          <a:prstGeom prst="rect">
            <a:avLst/>
          </a:prstGeom>
          <a:solidFill>
            <a:schemeClr val="bg1">
              <a:lumMod val="95000"/>
            </a:schemeClr>
          </a:solidFill>
        </p:spPr>
        <p:txBody>
          <a:bodyPr wrap="square" rtlCol="0">
            <a:spAutoFit/>
          </a:bodyPr>
          <a:lstStyle/>
          <a:p>
            <a:endParaRPr lang="en-US" dirty="0"/>
          </a:p>
        </p:txBody>
      </p:sp>
      <p:sp>
        <p:nvSpPr>
          <p:cNvPr id="40" name="TextBox 39"/>
          <p:cNvSpPr txBox="1"/>
          <p:nvPr/>
        </p:nvSpPr>
        <p:spPr>
          <a:xfrm>
            <a:off x="4133850" y="4732440"/>
            <a:ext cx="1847851" cy="381638"/>
          </a:xfrm>
          <a:prstGeom prst="rect">
            <a:avLst/>
          </a:prstGeom>
          <a:solidFill>
            <a:schemeClr val="bg1">
              <a:lumMod val="95000"/>
            </a:schemeClr>
          </a:solidFill>
        </p:spPr>
        <p:txBody>
          <a:bodyPr wrap="square" rtlCol="0">
            <a:spAutoFit/>
          </a:bodyPr>
          <a:lstStyle/>
          <a:p>
            <a:endParaRPr lang="en-US" dirty="0"/>
          </a:p>
        </p:txBody>
      </p:sp>
      <p:sp>
        <p:nvSpPr>
          <p:cNvPr id="41" name="TextBox 40"/>
          <p:cNvSpPr txBox="1"/>
          <p:nvPr/>
        </p:nvSpPr>
        <p:spPr>
          <a:xfrm>
            <a:off x="5976258" y="4080150"/>
            <a:ext cx="2525035" cy="1558650"/>
          </a:xfrm>
          <a:prstGeom prst="rect">
            <a:avLst/>
          </a:prstGeom>
          <a:solidFill>
            <a:schemeClr val="bg1">
              <a:lumMod val="95000"/>
            </a:schemeClr>
          </a:solidFill>
        </p:spPr>
        <p:txBody>
          <a:bodyPr wrap="square" rtlCol="0">
            <a:spAutoFit/>
          </a:bodyPr>
          <a:lstStyle/>
          <a:p>
            <a:endParaRPr lang="en-US" dirty="0"/>
          </a:p>
        </p:txBody>
      </p:sp>
      <p:sp>
        <p:nvSpPr>
          <p:cNvPr id="47" name="TextBox 46"/>
          <p:cNvSpPr txBox="1"/>
          <p:nvPr/>
        </p:nvSpPr>
        <p:spPr>
          <a:xfrm>
            <a:off x="1033947" y="1252356"/>
            <a:ext cx="866926" cy="4394199"/>
          </a:xfrm>
          <a:prstGeom prst="rect">
            <a:avLst/>
          </a:prstGeom>
          <a:solidFill>
            <a:schemeClr val="bg1">
              <a:lumMod val="85000"/>
            </a:schemeClr>
          </a:solidFill>
        </p:spPr>
        <p:txBody>
          <a:bodyPr wrap="square" rtlCol="0">
            <a:spAutoFit/>
          </a:bodyPr>
          <a:lstStyle/>
          <a:p>
            <a:endParaRPr lang="en-US" dirty="0"/>
          </a:p>
        </p:txBody>
      </p:sp>
      <p:sp>
        <p:nvSpPr>
          <p:cNvPr id="48" name="TextBox 47"/>
          <p:cNvSpPr txBox="1"/>
          <p:nvPr/>
        </p:nvSpPr>
        <p:spPr>
          <a:xfrm>
            <a:off x="1854714" y="4711380"/>
            <a:ext cx="1815736" cy="372320"/>
          </a:xfrm>
          <a:prstGeom prst="rect">
            <a:avLst/>
          </a:prstGeom>
          <a:solidFill>
            <a:schemeClr val="bg1">
              <a:lumMod val="85000"/>
            </a:schemeClr>
          </a:solidFill>
        </p:spPr>
        <p:txBody>
          <a:bodyPr wrap="square" rtlCol="0">
            <a:spAutoFit/>
          </a:bodyPr>
          <a:lstStyle/>
          <a:p>
            <a:endParaRPr lang="en-US" dirty="0"/>
          </a:p>
        </p:txBody>
      </p:sp>
      <p:sp>
        <p:nvSpPr>
          <p:cNvPr id="49" name="TextBox 48"/>
          <p:cNvSpPr txBox="1"/>
          <p:nvPr/>
        </p:nvSpPr>
        <p:spPr>
          <a:xfrm>
            <a:off x="4152684" y="4732439"/>
            <a:ext cx="1975974" cy="365310"/>
          </a:xfrm>
          <a:prstGeom prst="rect">
            <a:avLst/>
          </a:prstGeom>
          <a:solidFill>
            <a:schemeClr val="bg1">
              <a:lumMod val="85000"/>
            </a:schemeClr>
          </a:solidFill>
        </p:spPr>
        <p:txBody>
          <a:bodyPr wrap="square" rtlCol="0">
            <a:spAutoFit/>
          </a:bodyPr>
          <a:lstStyle/>
          <a:p>
            <a:endParaRPr lang="en-US" dirty="0"/>
          </a:p>
        </p:txBody>
      </p:sp>
      <p:sp>
        <p:nvSpPr>
          <p:cNvPr id="50" name="TextBox 49"/>
          <p:cNvSpPr txBox="1"/>
          <p:nvPr/>
        </p:nvSpPr>
        <p:spPr>
          <a:xfrm>
            <a:off x="5984207" y="2762800"/>
            <a:ext cx="2560863" cy="2866179"/>
          </a:xfrm>
          <a:prstGeom prst="rect">
            <a:avLst/>
          </a:prstGeom>
          <a:solidFill>
            <a:schemeClr val="bg1">
              <a:lumMod val="85000"/>
            </a:schemeClr>
          </a:solidFill>
        </p:spPr>
        <p:txBody>
          <a:bodyPr wrap="square" rtlCol="0">
            <a:spAutoFit/>
          </a:bodyPr>
          <a:lstStyle/>
          <a:p>
            <a:endParaRPr lang="en-US" dirty="0"/>
          </a:p>
        </p:txBody>
      </p:sp>
      <p:sp>
        <p:nvSpPr>
          <p:cNvPr id="51" name="Rounded Rectangle 50"/>
          <p:cNvSpPr/>
          <p:nvPr/>
        </p:nvSpPr>
        <p:spPr>
          <a:xfrm rot="5400000">
            <a:off x="3462746" y="3664836"/>
            <a:ext cx="870860" cy="19124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16200000">
            <a:off x="3462747" y="3138843"/>
            <a:ext cx="870860" cy="1912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c 52"/>
          <p:cNvSpPr/>
          <p:nvPr/>
        </p:nvSpPr>
        <p:spPr>
          <a:xfrm rot="6865125">
            <a:off x="3524199" y="3824529"/>
            <a:ext cx="663422" cy="764417"/>
          </a:xfrm>
          <a:prstGeom prst="arc">
            <a:avLst>
              <a:gd name="adj1" fmla="val 16200000"/>
              <a:gd name="adj2" fmla="val 132670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1010104" y="1115310"/>
            <a:ext cx="865261" cy="1683726"/>
          </a:xfrm>
          <a:prstGeom prst="rect">
            <a:avLst/>
          </a:prstGeom>
          <a:solidFill>
            <a:schemeClr val="bg1"/>
          </a:solidFill>
          <a:ln>
            <a:noFill/>
          </a:ln>
        </p:spPr>
        <p:txBody>
          <a:bodyPr wrap="square" rtlCol="0">
            <a:spAutoFit/>
          </a:bodyPr>
          <a:lstStyle/>
          <a:p>
            <a:endParaRPr lang="en-US" dirty="0"/>
          </a:p>
        </p:txBody>
      </p:sp>
      <p:sp>
        <p:nvSpPr>
          <p:cNvPr id="58" name="Oval Callout 57"/>
          <p:cNvSpPr/>
          <p:nvPr/>
        </p:nvSpPr>
        <p:spPr>
          <a:xfrm>
            <a:off x="4062743" y="2068213"/>
            <a:ext cx="1547892" cy="897608"/>
          </a:xfrm>
          <a:prstGeom prst="wedgeEllipseCallout">
            <a:avLst>
              <a:gd name="adj1" fmla="val -60919"/>
              <a:gd name="adj2" fmla="val 12435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solidFill>
                  <a:schemeClr val="tx1"/>
                </a:solidFill>
                <a:latin typeface="NikoshBAN" panose="02000000000000000000" pitchFamily="2" charset="0"/>
                <a:cs typeface="NikoshBAN" panose="02000000000000000000" pitchFamily="2" charset="0"/>
              </a:rPr>
              <a:t>স্টপ কর্ক </a:t>
            </a:r>
            <a:r>
              <a:rPr lang="en-US" sz="2400" dirty="0" smtClean="0">
                <a:solidFill>
                  <a:srgbClr val="C00000"/>
                </a:solidFill>
                <a:latin typeface="NikoshBAN" panose="02000000000000000000" pitchFamily="2" charset="0"/>
                <a:cs typeface="NikoshBAN" panose="02000000000000000000" pitchFamily="2" charset="0"/>
              </a:rPr>
              <a:t>S</a:t>
            </a:r>
            <a:endParaRPr lang="en-US" sz="2400" dirty="0">
              <a:solidFill>
                <a:srgbClr val="C00000"/>
              </a:solidFill>
              <a:latin typeface="NikoshBAN" panose="02000000000000000000" pitchFamily="2" charset="0"/>
              <a:cs typeface="NikoshBAN" panose="02000000000000000000" pitchFamily="2" charset="0"/>
            </a:endParaRPr>
          </a:p>
        </p:txBody>
      </p:sp>
      <p:sp>
        <p:nvSpPr>
          <p:cNvPr id="61" name="TextBox 60"/>
          <p:cNvSpPr txBox="1"/>
          <p:nvPr/>
        </p:nvSpPr>
        <p:spPr>
          <a:xfrm>
            <a:off x="8582952" y="2976708"/>
            <a:ext cx="332448" cy="646331"/>
          </a:xfrm>
          <a:prstGeom prst="rect">
            <a:avLst/>
          </a:prstGeom>
          <a:noFill/>
        </p:spPr>
        <p:txBody>
          <a:bodyPr wrap="square" rtlCol="0">
            <a:spAutoFit/>
          </a:bodyPr>
          <a:lstStyle/>
          <a:p>
            <a:r>
              <a:rPr lang="en-US" sz="3600" dirty="0" smtClean="0">
                <a:solidFill>
                  <a:srgbClr val="C00000"/>
                </a:solidFill>
              </a:rPr>
              <a:t>B</a:t>
            </a:r>
            <a:endParaRPr lang="en-US" dirty="0">
              <a:solidFill>
                <a:srgbClr val="C00000"/>
              </a:solidFill>
            </a:endParaRPr>
          </a:p>
        </p:txBody>
      </p:sp>
      <p:sp>
        <p:nvSpPr>
          <p:cNvPr id="63" name="TextBox 62"/>
          <p:cNvSpPr txBox="1"/>
          <p:nvPr/>
        </p:nvSpPr>
        <p:spPr>
          <a:xfrm>
            <a:off x="1939517" y="1197944"/>
            <a:ext cx="381000" cy="646331"/>
          </a:xfrm>
          <a:prstGeom prst="rect">
            <a:avLst/>
          </a:prstGeom>
          <a:noFill/>
        </p:spPr>
        <p:txBody>
          <a:bodyPr wrap="square" rtlCol="0">
            <a:spAutoFit/>
          </a:bodyPr>
          <a:lstStyle/>
          <a:p>
            <a:r>
              <a:rPr lang="en-US" sz="3600" dirty="0" smtClean="0">
                <a:solidFill>
                  <a:srgbClr val="C00000"/>
                </a:solidFill>
              </a:rPr>
              <a:t>A</a:t>
            </a:r>
            <a:endParaRPr lang="en-US" dirty="0">
              <a:solidFill>
                <a:srgbClr val="C00000"/>
              </a:solidFill>
            </a:endParaRPr>
          </a:p>
        </p:txBody>
      </p:sp>
      <p:sp>
        <p:nvSpPr>
          <p:cNvPr id="8" name="TextBox 7"/>
          <p:cNvSpPr txBox="1"/>
          <p:nvPr/>
        </p:nvSpPr>
        <p:spPr>
          <a:xfrm>
            <a:off x="3770111" y="4743577"/>
            <a:ext cx="235183" cy="39992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22943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1750"/>
                                        <p:tgtEl>
                                          <p:spTgt spid="47"/>
                                        </p:tgtEl>
                                      </p:cBhvr>
                                    </p:animEffect>
                                  </p:childTnLst>
                                </p:cTn>
                              </p:par>
                            </p:childTnLst>
                          </p:cTn>
                        </p:par>
                        <p:par>
                          <p:cTn id="8" fill="hold">
                            <p:stCondLst>
                              <p:cond delay="1750"/>
                            </p:stCondLst>
                            <p:childTnLst>
                              <p:par>
                                <p:cTn id="9" presetID="22" presetClass="entr" presetSubtype="4"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down)">
                                      <p:cBhvr>
                                        <p:cTn id="11" dur="20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500" fill="hold"/>
                                        <p:tgtEl>
                                          <p:spTgt spid="58"/>
                                        </p:tgtEl>
                                        <p:attrNameLst>
                                          <p:attrName>ppt_w</p:attrName>
                                        </p:attrNameLst>
                                      </p:cBhvr>
                                      <p:tavLst>
                                        <p:tav tm="0">
                                          <p:val>
                                            <p:fltVal val="0"/>
                                          </p:val>
                                        </p:tav>
                                        <p:tav tm="100000">
                                          <p:val>
                                            <p:strVal val="#ppt_w"/>
                                          </p:val>
                                        </p:tav>
                                      </p:tavLst>
                                    </p:anim>
                                    <p:anim calcmode="lin" valueType="num">
                                      <p:cBhvr>
                                        <p:cTn id="17" dur="500" fill="hold"/>
                                        <p:tgtEl>
                                          <p:spTgt spid="58"/>
                                        </p:tgtEl>
                                        <p:attrNameLst>
                                          <p:attrName>ppt_h</p:attrName>
                                        </p:attrNameLst>
                                      </p:cBhvr>
                                      <p:tavLst>
                                        <p:tav tm="0">
                                          <p:val>
                                            <p:fltVal val="0"/>
                                          </p:val>
                                        </p:tav>
                                        <p:tav tm="100000">
                                          <p:val>
                                            <p:strVal val="#ppt_h"/>
                                          </p:val>
                                        </p:tav>
                                      </p:tavLst>
                                    </p:anim>
                                    <p:animEffect transition="in" filter="fade">
                                      <p:cBhvr>
                                        <p:cTn id="18" dur="5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22" presetClass="exit" presetSubtype="4" fill="hold" grpId="0" nodeType="withEffect">
                                  <p:stCondLst>
                                    <p:cond delay="0"/>
                                  </p:stCondLst>
                                  <p:childTnLst>
                                    <p:animEffect transition="out" filter="wipe(down)">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8" presetClass="emph" presetSubtype="0" fill="hold" grpId="0" nodeType="withEffect">
                                  <p:stCondLst>
                                    <p:cond delay="0"/>
                                  </p:stCondLst>
                                  <p:childTnLst>
                                    <p:animRot by="5400000">
                                      <p:cBhvr>
                                        <p:cTn id="27" dur="2000" fill="hold"/>
                                        <p:tgtEl>
                                          <p:spTgt spid="51"/>
                                        </p:tgtEl>
                                        <p:attrNameLst>
                                          <p:attrName>r</p:attrName>
                                        </p:attrNameLst>
                                      </p:cBhvr>
                                    </p:animRo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left)">
                                      <p:cBhvr>
                                        <p:cTn id="31" dur="1750"/>
                                        <p:tgtEl>
                                          <p:spTgt spid="4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par>
                          <p:cTn id="35" fill="hold">
                            <p:stCondLst>
                              <p:cond delay="3750"/>
                            </p:stCondLst>
                            <p:childTnLst>
                              <p:par>
                                <p:cTn id="36" presetID="22" presetClass="entr" presetSubtype="4"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down)">
                                      <p:cBhvr>
                                        <p:cTn id="38" dur="1750"/>
                                        <p:tgtEl>
                                          <p:spTgt spid="5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7" grpId="0" animBg="1"/>
      <p:bldP spid="48" grpId="0" animBg="1"/>
      <p:bldP spid="49" grpId="0" animBg="1"/>
      <p:bldP spid="50" grpId="0" animBg="1"/>
      <p:bldP spid="51" grpId="0" animBg="1"/>
      <p:bldP spid="51" grpId="1" animBg="1"/>
      <p:bldP spid="55" grpId="0" animBg="1"/>
      <p:bldP spid="58"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05000"/>
            <a:ext cx="8839200"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bn-IN" dirty="0" smtClean="0">
                <a:solidFill>
                  <a:srgbClr val="202124"/>
                </a:solidFill>
                <a:latin typeface="arial" panose="020B0604020202020204" pitchFamily="34" charset="0"/>
              </a:rPr>
              <a:t> </a:t>
            </a:r>
            <a:r>
              <a:rPr lang="bn-IN" sz="3600" b="1" dirty="0">
                <a:solidFill>
                  <a:srgbClr val="FF0000"/>
                </a:solidFill>
                <a:latin typeface="NikoshBAN" panose="02000000000000000000" pitchFamily="2" charset="0"/>
                <a:cs typeface="NikoshBAN" panose="02000000000000000000" pitchFamily="2" charset="0"/>
              </a:rPr>
              <a:t>পদার্থের তাপমাত্রিক </a:t>
            </a:r>
            <a:r>
              <a:rPr lang="bn-IN" sz="3600" b="1" dirty="0" smtClean="0">
                <a:solidFill>
                  <a:srgbClr val="FF0000"/>
                </a:solidFill>
                <a:latin typeface="NikoshBAN" panose="02000000000000000000" pitchFamily="2" charset="0"/>
                <a:cs typeface="NikoshBAN" panose="02000000000000000000" pitchFamily="2" charset="0"/>
              </a:rPr>
              <a:t>ধর্মঃ </a:t>
            </a:r>
            <a:r>
              <a:rPr lang="bn-IN" sz="3600" b="1" dirty="0" smtClean="0">
                <a:solidFill>
                  <a:srgbClr val="202124"/>
                </a:solidFill>
                <a:latin typeface="NikoshBAN" panose="02000000000000000000" pitchFamily="2" charset="0"/>
                <a:cs typeface="NikoshBAN" panose="02000000000000000000" pitchFamily="2" charset="0"/>
              </a:rPr>
              <a:t>তাপমাত্রার তারতম্যের জন্য</a:t>
            </a:r>
            <a:r>
              <a:rPr lang="bn-IN" sz="3600" b="1" dirty="0">
                <a:solidFill>
                  <a:srgbClr val="202124"/>
                </a:solidFill>
                <a:latin typeface="NikoshBAN" panose="02000000000000000000" pitchFamily="2" charset="0"/>
                <a:cs typeface="NikoshBAN" panose="02000000000000000000" pitchFamily="2" charset="0"/>
              </a:rPr>
              <a:t> </a:t>
            </a:r>
            <a:endParaRPr lang="bn-IN" sz="3600" b="1" dirty="0" smtClean="0">
              <a:solidFill>
                <a:srgbClr val="202124"/>
              </a:solidFill>
              <a:latin typeface="NikoshBAN" panose="02000000000000000000" pitchFamily="2" charset="0"/>
              <a:cs typeface="NikoshBAN" panose="02000000000000000000" pitchFamily="2" charset="0"/>
            </a:endParaRPr>
          </a:p>
          <a:p>
            <a:r>
              <a:rPr lang="bn-IN" sz="3600" b="1" dirty="0" smtClean="0">
                <a:solidFill>
                  <a:srgbClr val="202124"/>
                </a:solidFill>
                <a:latin typeface="NikoshBAN" panose="02000000000000000000" pitchFamily="2" charset="0"/>
                <a:cs typeface="NikoshBAN" panose="02000000000000000000" pitchFamily="2" charset="0"/>
              </a:rPr>
              <a:t>পদার্থের যে ধর্ম নিয়মিতভাবে পরিবর্তিত হয় এবং এই পরিবর্তন লক্ষ করে সহজে ও সুক্ষ্মভাবে তাপ মাত্রা নিরূপন করা যায় সেই ধর্মকেই পদার্থের তাপমাত্রিক ধর্ম বলে।</a:t>
            </a:r>
            <a:endParaRPr lang="en-US" sz="3600" b="1" dirty="0">
              <a:latin typeface="NikoshBAN" panose="02000000000000000000" pitchFamily="2" charset="0"/>
              <a:cs typeface="NikoshBAN" panose="02000000000000000000" pitchFamily="2" charset="0"/>
            </a:endParaRPr>
          </a:p>
        </p:txBody>
      </p:sp>
      <p:sp>
        <p:nvSpPr>
          <p:cNvPr id="3" name="Rectangle 2"/>
          <p:cNvSpPr/>
          <p:nvPr/>
        </p:nvSpPr>
        <p:spPr>
          <a:xfrm>
            <a:off x="781043" y="609600"/>
            <a:ext cx="7581905"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bn-IN" sz="4000" b="1" dirty="0" smtClean="0">
                <a:solidFill>
                  <a:srgbClr val="FF0000"/>
                </a:solidFill>
                <a:latin typeface="NikoshBAN" panose="02000000000000000000" pitchFamily="2" charset="0"/>
                <a:cs typeface="NikoshBAN" panose="02000000000000000000" pitchFamily="2" charset="0"/>
              </a:rPr>
              <a:t>প্রশ্নঃ পদার্থের তাপমাত্রিক </a:t>
            </a:r>
            <a:r>
              <a:rPr lang="bn-IN" sz="4000" b="1" dirty="0">
                <a:solidFill>
                  <a:srgbClr val="FF0000"/>
                </a:solidFill>
                <a:latin typeface="NikoshBAN" panose="02000000000000000000" pitchFamily="2" charset="0"/>
                <a:cs typeface="NikoshBAN" panose="02000000000000000000" pitchFamily="2" charset="0"/>
              </a:rPr>
              <a:t>ধর্ম </a:t>
            </a:r>
            <a:r>
              <a:rPr lang="bn-IN" sz="4000" b="1" dirty="0" smtClean="0">
                <a:solidFill>
                  <a:srgbClr val="FF0000"/>
                </a:solidFill>
                <a:latin typeface="NikoshBAN" panose="02000000000000000000" pitchFamily="2" charset="0"/>
                <a:cs typeface="NikoshBAN" panose="02000000000000000000" pitchFamily="2" charset="0"/>
              </a:rPr>
              <a:t>বলতে কী বুঝ ? </a:t>
            </a:r>
            <a:endParaRPr lang="en-US" sz="4000" b="1" dirty="0">
              <a:solidFill>
                <a:srgbClr val="FF000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876941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3.3|3.9|6|9.5|7.8|3.5|0.2|12.8|7.7|2.1|58.9|2.8"/>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6544</TotalTime>
  <Words>481</Words>
  <Application>Microsoft Office PowerPoint</Application>
  <PresentationFormat>On-screen Show (4:3)</PresentationFormat>
  <Paragraphs>97</Paragraphs>
  <Slides>20</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Wingdings</vt:lpstr>
      <vt:lpstr>arial</vt:lpstr>
      <vt:lpstr>arial</vt:lpstr>
      <vt:lpstr>NikoshBAN</vt:lpstr>
      <vt:lpstr>Cambria Math</vt:lpstr>
      <vt:lpstr>Vrinda</vt:lpstr>
      <vt:lpstr>Times New Roman</vt:lpstr>
      <vt:lpstr>SutonnyMJ</vt:lpstr>
      <vt:lpstr>Garamond</vt:lpstr>
      <vt:lpstr>Calibri Light</vt:lpstr>
      <vt:lpstr>Verdana</vt:lpstr>
      <vt:lpstr>Book Antiqua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Zadu</dc:creator>
  <cp:lastModifiedBy>user</cp:lastModifiedBy>
  <cp:revision>1171</cp:revision>
  <dcterms:created xsi:type="dcterms:W3CDTF">2006-08-16T00:00:00Z</dcterms:created>
  <dcterms:modified xsi:type="dcterms:W3CDTF">2024-11-16T15:01:25Z</dcterms:modified>
</cp:coreProperties>
</file>